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6"/>
  </p:notesMasterIdLst>
  <p:sldIdLst>
    <p:sldId id="329" r:id="rId2"/>
    <p:sldId id="292" r:id="rId3"/>
    <p:sldId id="293" r:id="rId4"/>
    <p:sldId id="294" r:id="rId5"/>
    <p:sldId id="299" r:id="rId6"/>
    <p:sldId id="298" r:id="rId7"/>
    <p:sldId id="301" r:id="rId8"/>
    <p:sldId id="319" r:id="rId9"/>
    <p:sldId id="322" r:id="rId10"/>
    <p:sldId id="321" r:id="rId11"/>
    <p:sldId id="304" r:id="rId12"/>
    <p:sldId id="305" r:id="rId13"/>
    <p:sldId id="276" r:id="rId14"/>
    <p:sldId id="318" r:id="rId15"/>
    <p:sldId id="278" r:id="rId16"/>
    <p:sldId id="279" r:id="rId17"/>
    <p:sldId id="280" r:id="rId18"/>
    <p:sldId id="281" r:id="rId19"/>
    <p:sldId id="282" r:id="rId20"/>
    <p:sldId id="288" r:id="rId21"/>
    <p:sldId id="289" r:id="rId22"/>
    <p:sldId id="323" r:id="rId23"/>
    <p:sldId id="324" r:id="rId24"/>
    <p:sldId id="330"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76" autoAdjust="0"/>
    <p:restoredTop sz="93692" autoAdjust="0"/>
  </p:normalViewPr>
  <p:slideViewPr>
    <p:cSldViewPr>
      <p:cViewPr>
        <p:scale>
          <a:sx n="92" d="100"/>
          <a:sy n="92" d="100"/>
        </p:scale>
        <p:origin x="-1224"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9"/>
    </mc:Choice>
    <mc:Fallback>
      <c:style val="39"/>
    </mc:Fallback>
  </mc:AlternateContent>
  <c:chart>
    <c:title>
      <c:tx>
        <c:rich>
          <a:bodyPr/>
          <a:lstStyle/>
          <a:p>
            <a:pPr>
              <a:defRPr/>
            </a:pPr>
            <a:r>
              <a:rPr lang="zh-CN"/>
              <a:t>员工人数</a:t>
            </a:r>
          </a:p>
        </c:rich>
      </c:tx>
      <c:layout>
        <c:manualLayout>
          <c:xMode val="edge"/>
          <c:yMode val="edge"/>
          <c:x val="0.69366986530686825"/>
          <c:y val="0.75113876235973775"/>
        </c:manualLayout>
      </c:layout>
      <c:overlay val="0"/>
    </c:title>
    <c:autoTitleDeleted val="0"/>
    <c:plotArea>
      <c:layout/>
      <c:pieChart>
        <c:varyColors val="1"/>
        <c:ser>
          <c:idx val="0"/>
          <c:order val="0"/>
          <c:tx>
            <c:strRef>
              <c:f>Sheet1!$B$1</c:f>
              <c:strCache>
                <c:ptCount val="1"/>
                <c:pt idx="0">
                  <c:v>员工总人数</c:v>
                </c:pt>
              </c:strCache>
            </c:strRef>
          </c:tx>
          <c:cat>
            <c:strRef>
              <c:f>Sheet1!$A$2:$A$7</c:f>
              <c:strCache>
                <c:ptCount val="4"/>
                <c:pt idx="0">
                  <c:v>生产工人</c:v>
                </c:pt>
                <c:pt idx="1">
                  <c:v>技术管理人员</c:v>
                </c:pt>
                <c:pt idx="2">
                  <c:v>产品开发人员</c:v>
                </c:pt>
                <c:pt idx="3">
                  <c:v>售后服务</c:v>
                </c:pt>
              </c:strCache>
            </c:strRef>
          </c:cat>
          <c:val>
            <c:numRef>
              <c:f>Sheet1!$B$2:$B$7</c:f>
              <c:numCache>
                <c:formatCode>General</c:formatCode>
                <c:ptCount val="6"/>
                <c:pt idx="0">
                  <c:v>114</c:v>
                </c:pt>
                <c:pt idx="1">
                  <c:v>18</c:v>
                </c:pt>
                <c:pt idx="2">
                  <c:v>18</c:v>
                </c:pt>
                <c:pt idx="3">
                  <c:v>10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69296B-A225-4944-901E-9452E44450D1}" type="datetimeFigureOut">
              <a:rPr lang="zh-CN" altLang="en-US" smtClean="0"/>
              <a:pPr/>
              <a:t>2016/1/12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26E1BD-9885-411C-8FD1-E1049785B9F7}" type="slidenum">
              <a:rPr lang="zh-CN" altLang="en-US" smtClean="0"/>
              <a:pPr/>
              <a:t>‹#›</a:t>
            </a:fld>
            <a:endParaRPr lang="zh-CN" altLang="en-US"/>
          </a:p>
        </p:txBody>
      </p:sp>
    </p:spTree>
    <p:extLst>
      <p:ext uri="{BB962C8B-B14F-4D97-AF65-F5344CB8AC3E}">
        <p14:creationId xmlns:p14="http://schemas.microsoft.com/office/powerpoint/2010/main" val="3374506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DB24D5-4E3E-4448-8428-A941A2694097}" type="datetimeFigureOut">
              <a:rPr lang="zh-CN" altLang="en-US" smtClean="0"/>
              <a:pPr/>
              <a:t>2016/1/12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39CF20-8491-4D59-BBF5-86836F78D57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DB24D5-4E3E-4448-8428-A941A2694097}" type="datetimeFigureOut">
              <a:rPr lang="zh-CN" altLang="en-US" smtClean="0"/>
              <a:pPr/>
              <a:t>2016/1/12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9CF20-8491-4D59-BBF5-86836F78D57E}"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1.gif"/></Relationships>
</file>

<file path=ppt/slides/_rels/slide1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6.jpeg"/><Relationship Id="rId3" Type="http://schemas.openxmlformats.org/officeDocument/2006/relationships/image" Target="../media/image38.jpeg"/><Relationship Id="rId7" Type="http://schemas.openxmlformats.org/officeDocument/2006/relationships/image" Target="../media/image42.jpeg"/><Relationship Id="rId12" Type="http://schemas.openxmlformats.org/officeDocument/2006/relationships/image" Target="../media/image45.jpeg"/><Relationship Id="rId2" Type="http://schemas.openxmlformats.org/officeDocument/2006/relationships/image" Target="../media/image37.jpeg"/><Relationship Id="rId16"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4.jpeg"/><Relationship Id="rId5" Type="http://schemas.openxmlformats.org/officeDocument/2006/relationships/image" Target="../media/image40.jpeg"/><Relationship Id="rId15" Type="http://schemas.openxmlformats.org/officeDocument/2006/relationships/image" Target="../media/image48.jpeg"/><Relationship Id="rId10" Type="http://schemas.openxmlformats.org/officeDocument/2006/relationships/image" Target="../media/image1.gif"/><Relationship Id="rId4" Type="http://schemas.openxmlformats.org/officeDocument/2006/relationships/image" Target="../media/image39.jpeg"/><Relationship Id="rId9" Type="http://schemas.openxmlformats.org/officeDocument/2006/relationships/image" Target="../media/image2.png"/><Relationship Id="rId1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www.jcshijia.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gif"/><Relationship Id="rId5" Type="http://schemas.openxmlformats.org/officeDocument/2006/relationships/image" Target="../media/image2.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gif"/><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7"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00034" y="285728"/>
            <a:ext cx="8125102" cy="1023502"/>
          </a:xfrm>
        </p:spPr>
        <p:txBody>
          <a:bodyPr>
            <a:normAutofit/>
          </a:bodyPr>
          <a:lstStyle/>
          <a:p>
            <a:r>
              <a:rPr lang="zh-CN" altLang="en-US" sz="3200" b="1" dirty="0" smtClean="0">
                <a:solidFill>
                  <a:srgbClr val="FFFF00"/>
                </a:solidFill>
                <a:latin typeface="华文琥珀" pitchFamily="2" charset="-122"/>
                <a:ea typeface="华文琥珀" pitchFamily="2" charset="-122"/>
              </a:rPr>
              <a:t>武汉嘉诚世嘉汽车零部件有限公司</a:t>
            </a:r>
            <a:endParaRPr lang="zh-CN" altLang="en-US" sz="3200" b="1" dirty="0">
              <a:solidFill>
                <a:srgbClr val="FFFF00"/>
              </a:solidFill>
              <a:latin typeface="华文琥珀" pitchFamily="2" charset="-122"/>
              <a:ea typeface="华文琥珀" pitchFamily="2" charset="-122"/>
            </a:endParaRPr>
          </a:p>
        </p:txBody>
      </p:sp>
      <p:pic>
        <p:nvPicPr>
          <p:cNvPr id="5" name="Picture 2" descr="D:\阻尼垫项目\嘉诚世嘉Logo.gif"/>
          <p:cNvPicPr>
            <a:picLocks noChangeAspect="1" noChangeArrowheads="1"/>
          </p:cNvPicPr>
          <p:nvPr/>
        </p:nvPicPr>
        <p:blipFill>
          <a:blip r:embed="rId2" cstate="print"/>
          <a:srcRect/>
          <a:stretch>
            <a:fillRect/>
          </a:stretch>
        </p:blipFill>
        <p:spPr bwMode="auto">
          <a:xfrm>
            <a:off x="428596" y="214290"/>
            <a:ext cx="1151558" cy="1275459"/>
          </a:xfrm>
          <a:prstGeom prst="rect">
            <a:avLst/>
          </a:prstGeom>
          <a:noFill/>
        </p:spPr>
      </p:pic>
      <p:pic>
        <p:nvPicPr>
          <p:cNvPr id="6" name="Picture 2"/>
          <p:cNvPicPr>
            <a:picLocks noChangeArrowheads="1"/>
          </p:cNvPicPr>
          <p:nvPr/>
        </p:nvPicPr>
        <p:blipFill>
          <a:blip r:embed="rId3" cstate="print"/>
          <a:srcRect/>
          <a:stretch>
            <a:fillRect/>
          </a:stretch>
        </p:blipFill>
        <p:spPr bwMode="auto">
          <a:xfrm>
            <a:off x="0" y="1427596"/>
            <a:ext cx="9144000" cy="144016"/>
          </a:xfrm>
          <a:prstGeom prst="rect">
            <a:avLst/>
          </a:prstGeom>
          <a:noFill/>
          <a:ln w="9525">
            <a:noFill/>
            <a:miter lim="800000"/>
            <a:headEnd/>
            <a:tailEnd/>
          </a:ln>
        </p:spPr>
      </p:pic>
      <p:sp>
        <p:nvSpPr>
          <p:cNvPr id="7" name="矩形 6"/>
          <p:cNvSpPr/>
          <p:nvPr/>
        </p:nvSpPr>
        <p:spPr>
          <a:xfrm>
            <a:off x="500034" y="2967335"/>
            <a:ext cx="7621382" cy="1754326"/>
          </a:xfrm>
          <a:prstGeom prst="rect">
            <a:avLst/>
          </a:prstGeom>
          <a:noFill/>
        </p:spPr>
        <p:txBody>
          <a:bodyPr wrap="none" lIns="91440" tIns="45720" rIns="91440" bIns="45720">
            <a:spAutoFit/>
          </a:bodyPr>
          <a:lstStyle/>
          <a:p>
            <a:pPr algn="ctr"/>
            <a:r>
              <a:rPr lang="zh-CN" alt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热烈欢迎东风本田</a:t>
            </a:r>
            <a:endParaRPr lang="en-US" altLang="zh-CN"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ctr"/>
            <a:endParaRPr lang="en-US" altLang="zh-CN"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ctr"/>
            <a:r>
              <a:rPr lang="en-US" altLang="zh-CN"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QAV </a:t>
            </a:r>
            <a:r>
              <a:rPr lang="zh-CN" alt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审核组莅临我公司考察指导工作</a:t>
            </a:r>
            <a:endParaRPr lang="zh-CN" altLang="en-US"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2" descr="D:\阻尼垫项目\嘉诚世嘉Logo.gif"/>
          <p:cNvPicPr>
            <a:picLocks noChangeAspect="1" noChangeArrowheads="1"/>
          </p:cNvPicPr>
          <p:nvPr/>
        </p:nvPicPr>
        <p:blipFill>
          <a:blip r:embed="rId3" cstate="print"/>
          <a:srcRect/>
          <a:stretch>
            <a:fillRect/>
          </a:stretch>
        </p:blipFill>
        <p:spPr bwMode="auto">
          <a:xfrm>
            <a:off x="467544" y="260648"/>
            <a:ext cx="669665" cy="741718"/>
          </a:xfrm>
          <a:prstGeom prst="rect">
            <a:avLst/>
          </a:prstGeom>
          <a:noFill/>
        </p:spPr>
      </p:pic>
      <p:pic>
        <p:nvPicPr>
          <p:cNvPr id="7" name="Picture 2" descr="C:\Users\Administrator\Desktop\实验室设备\导热系数仪.JPG"/>
          <p:cNvPicPr>
            <a:picLocks noChangeAspect="1" noChangeArrowheads="1"/>
          </p:cNvPicPr>
          <p:nvPr/>
        </p:nvPicPr>
        <p:blipFill>
          <a:blip r:embed="rId4" cstate="print"/>
          <a:srcRect/>
          <a:stretch>
            <a:fillRect/>
          </a:stretch>
        </p:blipFill>
        <p:spPr bwMode="auto">
          <a:xfrm>
            <a:off x="323528" y="1412776"/>
            <a:ext cx="2879725" cy="3840162"/>
          </a:xfrm>
          <a:prstGeom prst="rect">
            <a:avLst/>
          </a:prstGeom>
          <a:noFill/>
          <a:ln w="9525">
            <a:noFill/>
            <a:miter lim="800000"/>
            <a:headEnd/>
            <a:tailEnd/>
          </a:ln>
        </p:spPr>
      </p:pic>
      <p:sp>
        <p:nvSpPr>
          <p:cNvPr id="8" name="TextBox 7"/>
          <p:cNvSpPr txBox="1">
            <a:spLocks noChangeArrowheads="1"/>
          </p:cNvSpPr>
          <p:nvPr/>
        </p:nvSpPr>
        <p:spPr bwMode="auto">
          <a:xfrm>
            <a:off x="683568" y="5445224"/>
            <a:ext cx="2376488" cy="519113"/>
          </a:xfrm>
          <a:prstGeom prst="rect">
            <a:avLst/>
          </a:prstGeom>
          <a:noFill/>
          <a:ln w="9525">
            <a:noFill/>
            <a:miter lim="800000"/>
            <a:headEnd/>
            <a:tailEnd/>
          </a:ln>
        </p:spPr>
        <p:txBody>
          <a:bodyPr>
            <a:spAutoFit/>
          </a:bodyPr>
          <a:lstStyle/>
          <a:p>
            <a:pPr algn="ctr"/>
            <a:r>
              <a:rPr lang="zh-CN" altLang="en-US" dirty="0"/>
              <a:t>导热系数仪</a:t>
            </a:r>
            <a:endParaRPr lang="en-US" altLang="zh-CN" dirty="0"/>
          </a:p>
        </p:txBody>
      </p:sp>
      <p:pic>
        <p:nvPicPr>
          <p:cNvPr id="9" name="Picture 4" descr="C:\Users\Administrator\Desktop\实验室设备\影像测量仪.JPG"/>
          <p:cNvPicPr>
            <a:picLocks noChangeAspect="1" noChangeArrowheads="1"/>
          </p:cNvPicPr>
          <p:nvPr/>
        </p:nvPicPr>
        <p:blipFill>
          <a:blip r:embed="rId5" cstate="print"/>
          <a:srcRect/>
          <a:stretch>
            <a:fillRect/>
          </a:stretch>
        </p:blipFill>
        <p:spPr bwMode="auto">
          <a:xfrm>
            <a:off x="4067944" y="1412776"/>
            <a:ext cx="3552131" cy="2663731"/>
          </a:xfrm>
          <a:prstGeom prst="rect">
            <a:avLst/>
          </a:prstGeom>
          <a:noFill/>
          <a:ln w="9525">
            <a:noFill/>
            <a:miter lim="800000"/>
            <a:headEnd/>
            <a:tailEnd/>
          </a:ln>
        </p:spPr>
      </p:pic>
      <p:sp>
        <p:nvSpPr>
          <p:cNvPr id="10" name="TextBox 12"/>
          <p:cNvSpPr txBox="1">
            <a:spLocks noChangeArrowheads="1"/>
          </p:cNvSpPr>
          <p:nvPr/>
        </p:nvSpPr>
        <p:spPr bwMode="auto">
          <a:xfrm>
            <a:off x="8028384" y="1628800"/>
            <a:ext cx="461665" cy="1898725"/>
          </a:xfrm>
          <a:prstGeom prst="rect">
            <a:avLst/>
          </a:prstGeom>
          <a:noFill/>
          <a:ln w="9525">
            <a:noFill/>
            <a:miter lim="800000"/>
            <a:headEnd/>
            <a:tailEnd/>
          </a:ln>
        </p:spPr>
        <p:txBody>
          <a:bodyPr vert="eaVert" wrap="square">
            <a:spAutoFit/>
          </a:bodyPr>
          <a:lstStyle/>
          <a:p>
            <a:r>
              <a:rPr lang="zh-CN" altLang="en-US" dirty="0"/>
              <a:t>影像测量仪</a:t>
            </a:r>
          </a:p>
        </p:txBody>
      </p:sp>
      <p:pic>
        <p:nvPicPr>
          <p:cNvPr id="11" name="Picture 6" descr="C:\Users\Administrator\Desktop\实验室设备\摩擦色牢度仪.JPG"/>
          <p:cNvPicPr>
            <a:picLocks noChangeAspect="1" noChangeArrowheads="1"/>
          </p:cNvPicPr>
          <p:nvPr/>
        </p:nvPicPr>
        <p:blipFill>
          <a:blip r:embed="rId6" cstate="print"/>
          <a:srcRect/>
          <a:stretch>
            <a:fillRect/>
          </a:stretch>
        </p:blipFill>
        <p:spPr bwMode="auto">
          <a:xfrm>
            <a:off x="4067944" y="4140271"/>
            <a:ext cx="3624139" cy="2717729"/>
          </a:xfrm>
          <a:prstGeom prst="rect">
            <a:avLst/>
          </a:prstGeom>
          <a:noFill/>
          <a:ln w="9525">
            <a:noFill/>
            <a:miter lim="800000"/>
            <a:headEnd/>
            <a:tailEnd/>
          </a:ln>
        </p:spPr>
      </p:pic>
      <p:sp>
        <p:nvSpPr>
          <p:cNvPr id="12" name="TextBox 17"/>
          <p:cNvSpPr txBox="1">
            <a:spLocks noChangeArrowheads="1"/>
          </p:cNvSpPr>
          <p:nvPr/>
        </p:nvSpPr>
        <p:spPr bwMode="auto">
          <a:xfrm>
            <a:off x="8100392" y="4437112"/>
            <a:ext cx="461665" cy="1756122"/>
          </a:xfrm>
          <a:prstGeom prst="rect">
            <a:avLst/>
          </a:prstGeom>
          <a:noFill/>
          <a:ln w="9525">
            <a:noFill/>
            <a:miter lim="800000"/>
            <a:headEnd/>
            <a:tailEnd/>
          </a:ln>
        </p:spPr>
        <p:txBody>
          <a:bodyPr vert="eaVert" wrap="square">
            <a:spAutoFit/>
          </a:bodyPr>
          <a:lstStyle/>
          <a:p>
            <a:r>
              <a:rPr lang="zh-CN" altLang="en-US" dirty="0"/>
              <a:t>摩擦色牢度仪</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12" descr="E:\pic\公司相关图片\公司照片\挤出线3.jpg"/>
          <p:cNvPicPr>
            <a:picLocks noChangeAspect="1" noChangeArrowheads="1"/>
          </p:cNvPicPr>
          <p:nvPr/>
        </p:nvPicPr>
        <p:blipFill>
          <a:blip r:embed="rId3" cstate="print"/>
          <a:srcRect/>
          <a:stretch>
            <a:fillRect/>
          </a:stretch>
        </p:blipFill>
        <p:spPr bwMode="auto">
          <a:xfrm>
            <a:off x="5051375" y="1773237"/>
            <a:ext cx="3265041" cy="2449611"/>
          </a:xfrm>
          <a:prstGeom prst="rect">
            <a:avLst/>
          </a:prstGeom>
          <a:noFill/>
          <a:ln w="9525">
            <a:noFill/>
            <a:miter lim="800000"/>
            <a:headEnd/>
            <a:tailEnd/>
          </a:ln>
        </p:spPr>
      </p:pic>
      <p:pic>
        <p:nvPicPr>
          <p:cNvPr id="7" name="Picture 16" descr="E:\pic\公司相关图片\公司照片\挤出线2.jpg"/>
          <p:cNvPicPr>
            <a:picLocks noChangeAspect="1" noChangeArrowheads="1"/>
          </p:cNvPicPr>
          <p:nvPr/>
        </p:nvPicPr>
        <p:blipFill>
          <a:blip r:embed="rId4" cstate="print"/>
          <a:srcRect/>
          <a:stretch>
            <a:fillRect/>
          </a:stretch>
        </p:blipFill>
        <p:spPr bwMode="auto">
          <a:xfrm>
            <a:off x="1306959" y="1773238"/>
            <a:ext cx="3121025" cy="2375842"/>
          </a:xfrm>
          <a:prstGeom prst="rect">
            <a:avLst/>
          </a:prstGeom>
          <a:noFill/>
          <a:ln w="9525">
            <a:noFill/>
            <a:miter lim="800000"/>
            <a:headEnd/>
            <a:tailEnd/>
          </a:ln>
        </p:spPr>
      </p:pic>
      <p:pic>
        <p:nvPicPr>
          <p:cNvPr id="8" name="Picture 12" descr="IMG_5093"/>
          <p:cNvPicPr>
            <a:picLocks noChangeAspect="1" noChangeArrowheads="1"/>
          </p:cNvPicPr>
          <p:nvPr/>
        </p:nvPicPr>
        <p:blipFill>
          <a:blip r:embed="rId5" cstate="print"/>
          <a:srcRect/>
          <a:stretch>
            <a:fillRect/>
          </a:stretch>
        </p:blipFill>
        <p:spPr bwMode="auto">
          <a:xfrm>
            <a:off x="1310705" y="4365625"/>
            <a:ext cx="3189287" cy="2492375"/>
          </a:xfrm>
          <a:prstGeom prst="rect">
            <a:avLst/>
          </a:prstGeom>
          <a:noFill/>
          <a:ln w="9525">
            <a:noFill/>
            <a:miter lim="800000"/>
            <a:headEnd/>
            <a:tailEnd/>
          </a:ln>
        </p:spPr>
      </p:pic>
      <p:pic>
        <p:nvPicPr>
          <p:cNvPr id="9" name="Picture 13" descr="IMG_5094"/>
          <p:cNvPicPr>
            <a:picLocks noChangeAspect="1" noChangeArrowheads="1"/>
          </p:cNvPicPr>
          <p:nvPr/>
        </p:nvPicPr>
        <p:blipFill>
          <a:blip r:embed="rId6" cstate="print"/>
          <a:srcRect/>
          <a:stretch>
            <a:fillRect/>
          </a:stretch>
        </p:blipFill>
        <p:spPr bwMode="auto">
          <a:xfrm>
            <a:off x="5074741" y="4265613"/>
            <a:ext cx="3241675" cy="2592387"/>
          </a:xfrm>
          <a:prstGeom prst="rect">
            <a:avLst/>
          </a:prstGeom>
          <a:noFill/>
          <a:ln w="9525">
            <a:noFill/>
            <a:miter lim="800000"/>
            <a:headEnd/>
            <a:tailEnd/>
          </a:ln>
        </p:spPr>
      </p:pic>
      <p:sp>
        <p:nvSpPr>
          <p:cNvPr id="10" name="TextBox 9"/>
          <p:cNvSpPr txBox="1"/>
          <p:nvPr/>
        </p:nvSpPr>
        <p:spPr>
          <a:xfrm>
            <a:off x="232936" y="2852936"/>
            <a:ext cx="738664" cy="2304256"/>
          </a:xfrm>
          <a:prstGeom prst="rect">
            <a:avLst/>
          </a:prstGeom>
          <a:noFill/>
        </p:spPr>
        <p:txBody>
          <a:bodyPr vert="eaVert" wrap="square" rtlCol="0">
            <a:spAutoFit/>
          </a:bodyPr>
          <a:lstStyle/>
          <a:p>
            <a:r>
              <a:rPr lang="zh-CN" altLang="en-US" sz="3600" b="1" dirty="0" smtClean="0">
                <a:solidFill>
                  <a:srgbClr val="FFFF00"/>
                </a:solidFill>
              </a:rPr>
              <a:t>生产车间</a:t>
            </a:r>
            <a:endParaRPr lang="zh-CN" altLang="en-US" sz="3600" b="1" dirty="0">
              <a:solidFill>
                <a:srgbClr val="FFFF00"/>
              </a:solidFill>
            </a:endParaRPr>
          </a:p>
        </p:txBody>
      </p:sp>
      <p:pic>
        <p:nvPicPr>
          <p:cNvPr id="12" name="Picture 2" descr="D:\阻尼垫项目\嘉诚世嘉Logo.gif"/>
          <p:cNvPicPr>
            <a:picLocks noChangeAspect="1" noChangeArrowheads="1"/>
          </p:cNvPicPr>
          <p:nvPr/>
        </p:nvPicPr>
        <p:blipFill>
          <a:blip r:embed="rId7" cstate="print"/>
          <a:srcRect/>
          <a:stretch>
            <a:fillRect/>
          </a:stretch>
        </p:blipFill>
        <p:spPr bwMode="auto">
          <a:xfrm>
            <a:off x="467545" y="356572"/>
            <a:ext cx="648072" cy="69616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1022920" y="116632"/>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10" descr="E:\pic\公司相关图片\公司照片\2009\新挤出线.jpg"/>
          <p:cNvPicPr>
            <a:picLocks noChangeAspect="1" noChangeArrowheads="1"/>
          </p:cNvPicPr>
          <p:nvPr/>
        </p:nvPicPr>
        <p:blipFill>
          <a:blip r:embed="rId3" cstate="print"/>
          <a:srcRect/>
          <a:stretch>
            <a:fillRect/>
          </a:stretch>
        </p:blipFill>
        <p:spPr bwMode="auto">
          <a:xfrm>
            <a:off x="2339752" y="1700809"/>
            <a:ext cx="2880320" cy="2520280"/>
          </a:xfrm>
          <a:prstGeom prst="rect">
            <a:avLst/>
          </a:prstGeom>
          <a:noFill/>
          <a:ln w="9525">
            <a:noFill/>
            <a:miter lim="800000"/>
            <a:headEnd/>
            <a:tailEnd/>
          </a:ln>
        </p:spPr>
      </p:pic>
      <p:pic>
        <p:nvPicPr>
          <p:cNvPr id="7" name="Picture 11" descr="E:\pic\公司相关图片\公司照片\2009\新挤出线1.jpg"/>
          <p:cNvPicPr>
            <a:picLocks noChangeAspect="1" noChangeArrowheads="1"/>
          </p:cNvPicPr>
          <p:nvPr/>
        </p:nvPicPr>
        <p:blipFill>
          <a:blip r:embed="rId4" cstate="print"/>
          <a:srcRect/>
          <a:stretch>
            <a:fillRect/>
          </a:stretch>
        </p:blipFill>
        <p:spPr bwMode="auto">
          <a:xfrm>
            <a:off x="5652120" y="1655713"/>
            <a:ext cx="3121025" cy="2341562"/>
          </a:xfrm>
          <a:prstGeom prst="rect">
            <a:avLst/>
          </a:prstGeom>
          <a:noFill/>
          <a:ln w="9525">
            <a:noFill/>
            <a:miter lim="800000"/>
            <a:headEnd/>
            <a:tailEnd/>
          </a:ln>
        </p:spPr>
      </p:pic>
      <p:pic>
        <p:nvPicPr>
          <p:cNvPr id="8" name="Picture 12" descr="E:\pic\公司相关图片\公司照片\2009\新挤出线2.jpg"/>
          <p:cNvPicPr>
            <a:picLocks noChangeAspect="1" noChangeArrowheads="1"/>
          </p:cNvPicPr>
          <p:nvPr/>
        </p:nvPicPr>
        <p:blipFill>
          <a:blip r:embed="rId5" cstate="print"/>
          <a:srcRect/>
          <a:stretch>
            <a:fillRect/>
          </a:stretch>
        </p:blipFill>
        <p:spPr bwMode="auto">
          <a:xfrm>
            <a:off x="5724128" y="4221088"/>
            <a:ext cx="3121025" cy="2341562"/>
          </a:xfrm>
          <a:prstGeom prst="rect">
            <a:avLst/>
          </a:prstGeom>
          <a:noFill/>
          <a:ln w="9525">
            <a:noFill/>
            <a:miter lim="800000"/>
            <a:headEnd/>
            <a:tailEnd/>
          </a:ln>
        </p:spPr>
      </p:pic>
      <p:pic>
        <p:nvPicPr>
          <p:cNvPr id="9" name="Picture 13" descr="E:\pic\公司相关图片\公司照片\2009\新挤出线3.jpg"/>
          <p:cNvPicPr>
            <a:picLocks noChangeAspect="1" noChangeArrowheads="1"/>
          </p:cNvPicPr>
          <p:nvPr/>
        </p:nvPicPr>
        <p:blipFill>
          <a:blip r:embed="rId6" cstate="print"/>
          <a:srcRect/>
          <a:stretch>
            <a:fillRect/>
          </a:stretch>
        </p:blipFill>
        <p:spPr bwMode="auto">
          <a:xfrm>
            <a:off x="2267744" y="4516438"/>
            <a:ext cx="3121025" cy="2008906"/>
          </a:xfrm>
          <a:prstGeom prst="rect">
            <a:avLst/>
          </a:prstGeom>
          <a:noFill/>
          <a:ln w="9525">
            <a:noFill/>
            <a:miter lim="800000"/>
            <a:headEnd/>
            <a:tailEnd/>
          </a:ln>
        </p:spPr>
      </p:pic>
      <p:sp>
        <p:nvSpPr>
          <p:cNvPr id="10" name="TextBox 9"/>
          <p:cNvSpPr txBox="1"/>
          <p:nvPr/>
        </p:nvSpPr>
        <p:spPr>
          <a:xfrm>
            <a:off x="232936" y="2852936"/>
            <a:ext cx="738664" cy="2304256"/>
          </a:xfrm>
          <a:prstGeom prst="rect">
            <a:avLst/>
          </a:prstGeom>
          <a:noFill/>
        </p:spPr>
        <p:txBody>
          <a:bodyPr vert="eaVert" wrap="square" rtlCol="0">
            <a:spAutoFit/>
          </a:bodyPr>
          <a:lstStyle/>
          <a:p>
            <a:r>
              <a:rPr lang="zh-CN" altLang="en-US" sz="3600" b="1" dirty="0" smtClean="0">
                <a:solidFill>
                  <a:srgbClr val="FFFF00"/>
                </a:solidFill>
              </a:rPr>
              <a:t>生产车间</a:t>
            </a:r>
            <a:endParaRPr lang="zh-CN" altLang="en-US" sz="3600" b="1" dirty="0">
              <a:solidFill>
                <a:srgbClr val="FFFF00"/>
              </a:solidFill>
            </a:endParaRPr>
          </a:p>
        </p:txBody>
      </p:sp>
      <p:pic>
        <p:nvPicPr>
          <p:cNvPr id="12" name="Picture 2" descr="D:\阻尼垫项目\嘉诚世嘉Logo.gif"/>
          <p:cNvPicPr>
            <a:picLocks noChangeAspect="1" noChangeArrowheads="1"/>
          </p:cNvPicPr>
          <p:nvPr/>
        </p:nvPicPr>
        <p:blipFill>
          <a:blip r:embed="rId7" cstate="print"/>
          <a:srcRect/>
          <a:stretch>
            <a:fillRect/>
          </a:stretch>
        </p:blipFill>
        <p:spPr bwMode="auto">
          <a:xfrm>
            <a:off x="589967" y="318766"/>
            <a:ext cx="597657" cy="66196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996952"/>
            <a:ext cx="8229600" cy="724942"/>
          </a:xfrm>
        </p:spPr>
        <p:txBody>
          <a:bodyPr>
            <a:noAutofit/>
          </a:bodyPr>
          <a:lstStyle/>
          <a:p>
            <a:r>
              <a:rPr lang="zh-CN" altLang="en-US" dirty="0" smtClean="0">
                <a:solidFill>
                  <a:srgbClr val="FFFF00"/>
                </a:solidFill>
                <a:latin typeface="隶书" pitchFamily="49" charset="-122"/>
                <a:ea typeface="隶书" pitchFamily="49" charset="-122"/>
              </a:rPr>
              <a:t>环保型阻尼垫的开发与应用</a:t>
            </a:r>
            <a:endParaRPr lang="zh-CN" altLang="en-US" dirty="0">
              <a:solidFill>
                <a:srgbClr val="FFFF00"/>
              </a:solidFill>
              <a:latin typeface="隶书" pitchFamily="49" charset="-122"/>
              <a:ea typeface="隶书" pitchFamily="49" charset="-122"/>
            </a:endParaRPr>
          </a:p>
        </p:txBody>
      </p:sp>
      <p:sp>
        <p:nvSpPr>
          <p:cNvPr id="6" name="TextBox 5"/>
          <p:cNvSpPr txBox="1"/>
          <p:nvPr/>
        </p:nvSpPr>
        <p:spPr>
          <a:xfrm>
            <a:off x="1187624" y="54868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8" name="Picture 2"/>
          <p:cNvPicPr>
            <a:picLocks noChangeArrowheads="1"/>
          </p:cNvPicPr>
          <p:nvPr/>
        </p:nvPicPr>
        <p:blipFill>
          <a:blip r:embed="rId2" cstate="print"/>
          <a:srcRect/>
          <a:stretch>
            <a:fillRect/>
          </a:stretch>
        </p:blipFill>
        <p:spPr bwMode="auto">
          <a:xfrm>
            <a:off x="0" y="1428736"/>
            <a:ext cx="9144000" cy="144016"/>
          </a:xfrm>
          <a:prstGeom prst="rect">
            <a:avLst/>
          </a:prstGeom>
          <a:noFill/>
          <a:ln w="9525">
            <a:noFill/>
            <a:miter lim="800000"/>
            <a:headEnd/>
            <a:tailEnd/>
          </a:ln>
        </p:spPr>
      </p:pic>
      <p:pic>
        <p:nvPicPr>
          <p:cNvPr id="7" name="Picture 2" descr="D:\阻尼垫项目\嘉诚世嘉Logo.gif"/>
          <p:cNvPicPr>
            <a:picLocks noChangeAspect="1" noChangeArrowheads="1"/>
          </p:cNvPicPr>
          <p:nvPr/>
        </p:nvPicPr>
        <p:blipFill>
          <a:blip r:embed="rId3" cstate="print"/>
          <a:srcRect/>
          <a:stretch>
            <a:fillRect/>
          </a:stretch>
        </p:blipFill>
        <p:spPr bwMode="auto">
          <a:xfrm>
            <a:off x="589967" y="599050"/>
            <a:ext cx="669665" cy="741718"/>
          </a:xfrm>
          <a:prstGeom prst="rect">
            <a:avLst/>
          </a:prstGeom>
          <a:noFill/>
        </p:spPr>
      </p:pic>
      <p:sp>
        <p:nvSpPr>
          <p:cNvPr id="9" name="TextBox 8"/>
          <p:cNvSpPr txBox="1"/>
          <p:nvPr/>
        </p:nvSpPr>
        <p:spPr>
          <a:xfrm>
            <a:off x="1357290" y="4214818"/>
            <a:ext cx="6237336" cy="523220"/>
          </a:xfrm>
          <a:prstGeom prst="rect">
            <a:avLst/>
          </a:prstGeom>
          <a:noFill/>
        </p:spPr>
        <p:txBody>
          <a:bodyPr wrap="square" rtlCol="0">
            <a:spAutoFit/>
          </a:bodyPr>
          <a:lstStyle/>
          <a:p>
            <a:r>
              <a:rPr lang="zh-CN" altLang="en-US" sz="2800" b="1" dirty="0" smtClean="0">
                <a:solidFill>
                  <a:srgbClr val="FFFF00"/>
                </a:solidFill>
              </a:rPr>
              <a:t>（彻底改变用沥青阻尼垫的历史！）</a:t>
            </a:r>
            <a:endParaRPr lang="zh-CN" altLang="en-US" sz="2800" b="1"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734888"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2" descr="D:\阻尼垫项目\嘉诚世嘉Logo.gif"/>
          <p:cNvPicPr>
            <a:picLocks noChangeAspect="1" noChangeArrowheads="1"/>
          </p:cNvPicPr>
          <p:nvPr/>
        </p:nvPicPr>
        <p:blipFill>
          <a:blip r:embed="rId3" cstate="print"/>
          <a:srcRect/>
          <a:stretch>
            <a:fillRect/>
          </a:stretch>
        </p:blipFill>
        <p:spPr bwMode="auto">
          <a:xfrm>
            <a:off x="467544" y="260648"/>
            <a:ext cx="669665" cy="741718"/>
          </a:xfrm>
          <a:prstGeom prst="rect">
            <a:avLst/>
          </a:prstGeom>
          <a:noFill/>
        </p:spPr>
      </p:pic>
      <p:pic>
        <p:nvPicPr>
          <p:cNvPr id="7" name="图片 6" descr="汽车暴晒甲醛增两倍多.bmp"/>
          <p:cNvPicPr/>
          <p:nvPr/>
        </p:nvPicPr>
        <p:blipFill>
          <a:blip r:embed="rId4" cstate="print"/>
          <a:srcRect t="7881" r="1365"/>
          <a:stretch>
            <a:fillRect/>
          </a:stretch>
        </p:blipFill>
        <p:spPr>
          <a:xfrm rot="16200000">
            <a:off x="2601256" y="647216"/>
            <a:ext cx="5202302" cy="6733422"/>
          </a:xfrm>
          <a:prstGeom prst="rect">
            <a:avLst/>
          </a:prstGeom>
        </p:spPr>
      </p:pic>
      <p:sp>
        <p:nvSpPr>
          <p:cNvPr id="8" name="TextBox 7"/>
          <p:cNvSpPr txBox="1"/>
          <p:nvPr/>
        </p:nvSpPr>
        <p:spPr>
          <a:xfrm>
            <a:off x="179512" y="1268760"/>
            <a:ext cx="432048" cy="4893647"/>
          </a:xfrm>
          <a:prstGeom prst="rect">
            <a:avLst/>
          </a:prstGeom>
          <a:noFill/>
        </p:spPr>
        <p:txBody>
          <a:bodyPr wrap="square" rtlCol="0">
            <a:spAutoFit/>
          </a:bodyPr>
          <a:lstStyle/>
          <a:p>
            <a:r>
              <a:rPr lang="zh-CN" altLang="en-US" sz="2400" b="1" dirty="0" smtClean="0">
                <a:solidFill>
                  <a:srgbClr val="FFFF00"/>
                </a:solidFill>
              </a:rPr>
              <a:t>车内空气污染长期得不到解决</a:t>
            </a:r>
            <a:endParaRPr lang="zh-CN" altLang="en-US" sz="2400" b="1" dirty="0">
              <a:solidFill>
                <a:srgbClr val="FFFF00"/>
              </a:solidFill>
            </a:endParaRPr>
          </a:p>
        </p:txBody>
      </p:sp>
      <p:sp>
        <p:nvSpPr>
          <p:cNvPr id="9" name="TextBox 8"/>
          <p:cNvSpPr txBox="1"/>
          <p:nvPr/>
        </p:nvSpPr>
        <p:spPr>
          <a:xfrm>
            <a:off x="971600" y="2420888"/>
            <a:ext cx="432048" cy="3693319"/>
          </a:xfrm>
          <a:prstGeom prst="rect">
            <a:avLst/>
          </a:prstGeom>
          <a:noFill/>
        </p:spPr>
        <p:txBody>
          <a:bodyPr wrap="square" rtlCol="0">
            <a:spAutoFit/>
          </a:bodyPr>
          <a:lstStyle/>
          <a:p>
            <a:r>
              <a:rPr lang="zh-CN" altLang="en-US" b="1" dirty="0" smtClean="0">
                <a:solidFill>
                  <a:srgbClr val="FFFF00"/>
                </a:solidFill>
              </a:rPr>
              <a:t>没有找到真正的污染源 </a:t>
            </a:r>
            <a:r>
              <a:rPr lang="en-US" altLang="zh-CN" b="1" dirty="0" smtClean="0">
                <a:solidFill>
                  <a:srgbClr val="FFFF00"/>
                </a:solidFill>
              </a:rPr>
              <a:t> </a:t>
            </a:r>
          </a:p>
          <a:p>
            <a:r>
              <a:rPr lang="zh-CN" altLang="en-US" b="1" dirty="0" smtClean="0">
                <a:solidFill>
                  <a:srgbClr val="FFFF00"/>
                </a:solidFill>
              </a:rPr>
              <a:t> 沥青</a:t>
            </a:r>
            <a:endParaRPr lang="zh-CN" altLang="en-US" b="1" dirty="0">
              <a:solidFill>
                <a:srgbClr val="FFFF00"/>
              </a:solidFill>
            </a:endParaRPr>
          </a:p>
        </p:txBody>
      </p:sp>
      <p:sp>
        <p:nvSpPr>
          <p:cNvPr id="12" name="下箭头 11"/>
          <p:cNvSpPr/>
          <p:nvPr/>
        </p:nvSpPr>
        <p:spPr>
          <a:xfrm>
            <a:off x="1115616" y="5229200"/>
            <a:ext cx="124592" cy="288032"/>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59832" y="1412776"/>
            <a:ext cx="3096344" cy="646331"/>
          </a:xfrm>
          <a:prstGeom prst="rect">
            <a:avLst/>
          </a:prstGeom>
          <a:noFill/>
        </p:spPr>
        <p:txBody>
          <a:bodyPr wrap="square" rtlCol="0">
            <a:spAutoFit/>
          </a:bodyPr>
          <a:lstStyle/>
          <a:p>
            <a:r>
              <a:rPr lang="en-US" altLang="zh-CN" sz="3600" b="1" dirty="0" smtClean="0">
                <a:solidFill>
                  <a:srgbClr val="FFFF00"/>
                </a:solidFill>
              </a:rPr>
              <a:t>1 </a:t>
            </a:r>
            <a:r>
              <a:rPr lang="zh-CN" altLang="en-US" sz="3600" b="1" dirty="0" smtClean="0">
                <a:solidFill>
                  <a:srgbClr val="FFFF00"/>
                </a:solidFill>
              </a:rPr>
              <a:t>、项目介绍</a:t>
            </a:r>
            <a:endParaRPr lang="zh-CN" altLang="en-US" sz="3600" b="1" dirty="0">
              <a:solidFill>
                <a:srgbClr val="FFFF00"/>
              </a:solidFill>
            </a:endParaRPr>
          </a:p>
        </p:txBody>
      </p:sp>
      <p:sp>
        <p:nvSpPr>
          <p:cNvPr id="5" name="TextBox 4"/>
          <p:cNvSpPr txBox="1"/>
          <p:nvPr/>
        </p:nvSpPr>
        <p:spPr>
          <a:xfrm>
            <a:off x="755576" y="2492896"/>
            <a:ext cx="7848872" cy="3108543"/>
          </a:xfrm>
          <a:prstGeom prst="rect">
            <a:avLst/>
          </a:prstGeom>
          <a:noFill/>
        </p:spPr>
        <p:txBody>
          <a:bodyPr wrap="square" rtlCol="0">
            <a:spAutoFit/>
          </a:bodyPr>
          <a:lstStyle/>
          <a:p>
            <a:r>
              <a:rPr lang="zh-CN" altLang="en-US" sz="2800" b="1" dirty="0" smtClean="0">
                <a:solidFill>
                  <a:srgbClr val="FFFF00"/>
                </a:solidFill>
              </a:rPr>
              <a:t>         由北京嘉诚瑞鑫科技公司和我公司联合开发的汽车用环保阻尼垫，颠覆了汽车用沥青用阻尼垫的历史，实现了无污染的突破，性能指标也得到了提高，不仅如此，他还可以使用地毯和天棚的边角余料，降低了其他产品生产中的对环境的污染。实现了资源再利用，且其成本低于沥青产品。</a:t>
            </a:r>
            <a:endParaRPr lang="zh-CN" altLang="en-US" sz="2800" b="1" dirty="0">
              <a:solidFill>
                <a:srgbClr val="FFFF00"/>
              </a:solidFill>
            </a:endParaRPr>
          </a:p>
        </p:txBody>
      </p:sp>
      <p:sp>
        <p:nvSpPr>
          <p:cNvPr id="6" name="TextBox 5"/>
          <p:cNvSpPr txBox="1"/>
          <p:nvPr/>
        </p:nvSpPr>
        <p:spPr>
          <a:xfrm>
            <a:off x="1331640" y="118373"/>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7" name="Picture 2"/>
          <p:cNvPicPr>
            <a:picLocks noChangeArrowheads="1"/>
          </p:cNvPicPr>
          <p:nvPr/>
        </p:nvPicPr>
        <p:blipFill>
          <a:blip r:embed="rId2" cstate="print"/>
          <a:srcRect/>
          <a:stretch>
            <a:fillRect/>
          </a:stretch>
        </p:blipFill>
        <p:spPr bwMode="auto">
          <a:xfrm>
            <a:off x="0" y="936104"/>
            <a:ext cx="9144000" cy="144016"/>
          </a:xfrm>
          <a:prstGeom prst="rect">
            <a:avLst/>
          </a:prstGeom>
          <a:noFill/>
          <a:ln w="9525">
            <a:noFill/>
            <a:miter lim="800000"/>
            <a:headEnd/>
            <a:tailEnd/>
          </a:ln>
        </p:spPr>
      </p:pic>
      <p:pic>
        <p:nvPicPr>
          <p:cNvPr id="9" name="Picture 2" descr="D:\阻尼垫项目\嘉诚世嘉Logo.gif"/>
          <p:cNvPicPr>
            <a:picLocks noChangeAspect="1" noChangeArrowheads="1"/>
          </p:cNvPicPr>
          <p:nvPr/>
        </p:nvPicPr>
        <p:blipFill>
          <a:blip r:embed="rId3" cstate="print"/>
          <a:srcRect/>
          <a:stretch>
            <a:fillRect/>
          </a:stretch>
        </p:blipFill>
        <p:spPr bwMode="auto">
          <a:xfrm>
            <a:off x="733983" y="188640"/>
            <a:ext cx="597657" cy="66196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11760" y="1424970"/>
            <a:ext cx="4320480" cy="707886"/>
          </a:xfrm>
          <a:prstGeom prst="rect">
            <a:avLst/>
          </a:prstGeom>
          <a:noFill/>
        </p:spPr>
        <p:txBody>
          <a:bodyPr wrap="square" rtlCol="0">
            <a:spAutoFit/>
          </a:bodyPr>
          <a:lstStyle/>
          <a:p>
            <a:r>
              <a:rPr lang="en-US" altLang="zh-CN" sz="4000" b="1" dirty="0" smtClean="0">
                <a:solidFill>
                  <a:srgbClr val="FFFF00"/>
                </a:solidFill>
              </a:rPr>
              <a:t>2 </a:t>
            </a:r>
            <a:r>
              <a:rPr lang="zh-CN" altLang="en-US" sz="4000" b="1" dirty="0" smtClean="0">
                <a:solidFill>
                  <a:srgbClr val="FFFF00"/>
                </a:solidFill>
              </a:rPr>
              <a:t>、阻尼垫的开发</a:t>
            </a:r>
            <a:endParaRPr lang="zh-CN" altLang="en-US" sz="4000" b="1" dirty="0">
              <a:solidFill>
                <a:srgbClr val="FFFF00"/>
              </a:solidFill>
            </a:endParaRPr>
          </a:p>
        </p:txBody>
      </p:sp>
      <p:sp>
        <p:nvSpPr>
          <p:cNvPr id="6" name="TextBox 5"/>
          <p:cNvSpPr txBox="1"/>
          <p:nvPr/>
        </p:nvSpPr>
        <p:spPr>
          <a:xfrm>
            <a:off x="1331640" y="18864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7" name="Picture 2"/>
          <p:cNvPicPr>
            <a:picLocks noChangeArrowheads="1"/>
          </p:cNvPicPr>
          <p:nvPr/>
        </p:nvPicPr>
        <p:blipFill>
          <a:blip r:embed="rId2" cstate="print"/>
          <a:srcRect/>
          <a:stretch>
            <a:fillRect/>
          </a:stretch>
        </p:blipFill>
        <p:spPr bwMode="auto">
          <a:xfrm>
            <a:off x="0" y="980728"/>
            <a:ext cx="9144000" cy="144016"/>
          </a:xfrm>
          <a:prstGeom prst="rect">
            <a:avLst/>
          </a:prstGeom>
          <a:noFill/>
          <a:ln w="9525">
            <a:noFill/>
            <a:miter lim="800000"/>
            <a:headEnd/>
            <a:tailEnd/>
          </a:ln>
        </p:spPr>
      </p:pic>
      <p:pic>
        <p:nvPicPr>
          <p:cNvPr id="8" name="Picture 2" descr="D:\阻尼垫项目\嘉诚世嘉Logo.gif"/>
          <p:cNvPicPr>
            <a:picLocks noChangeAspect="1" noChangeArrowheads="1"/>
          </p:cNvPicPr>
          <p:nvPr/>
        </p:nvPicPr>
        <p:blipFill>
          <a:blip r:embed="rId3" cstate="print"/>
          <a:srcRect/>
          <a:stretch>
            <a:fillRect/>
          </a:stretch>
        </p:blipFill>
        <p:spPr bwMode="auto">
          <a:xfrm>
            <a:off x="746524" y="260648"/>
            <a:ext cx="585116" cy="648072"/>
          </a:xfrm>
          <a:prstGeom prst="rect">
            <a:avLst/>
          </a:prstGeom>
          <a:noFill/>
        </p:spPr>
      </p:pic>
      <p:sp>
        <p:nvSpPr>
          <p:cNvPr id="9" name="TextBox 8"/>
          <p:cNvSpPr txBox="1"/>
          <p:nvPr/>
        </p:nvSpPr>
        <p:spPr>
          <a:xfrm>
            <a:off x="642910" y="2428868"/>
            <a:ext cx="7929618" cy="3539430"/>
          </a:xfrm>
          <a:prstGeom prst="rect">
            <a:avLst/>
          </a:prstGeom>
          <a:noFill/>
        </p:spPr>
        <p:txBody>
          <a:bodyPr wrap="square" rtlCol="0">
            <a:spAutoFit/>
          </a:bodyPr>
          <a:lstStyle/>
          <a:p>
            <a:r>
              <a:rPr lang="zh-CN" altLang="en-US" sz="2800" b="1" dirty="0" smtClean="0">
                <a:solidFill>
                  <a:srgbClr val="FFFF00"/>
                </a:solidFill>
              </a:rPr>
              <a:t>          我公司最新研发的高分子环保阻尼垫为不含沥青的树脂阻尼垫，并获得了国家发明专利（专利号：</a:t>
            </a:r>
            <a:r>
              <a:rPr lang="en-US" altLang="zh-CN" sz="2800" b="1" dirty="0" smtClean="0">
                <a:solidFill>
                  <a:srgbClr val="FFFF00"/>
                </a:solidFill>
              </a:rPr>
              <a:t>201210304542.9</a:t>
            </a:r>
            <a:r>
              <a:rPr lang="zh-CN" altLang="en-US" sz="2800" b="1" dirty="0" smtClean="0">
                <a:solidFill>
                  <a:srgbClr val="FFFF00"/>
                </a:solidFill>
              </a:rPr>
              <a:t>）。采用分子量的分子改性剂与热塑性弹性体共同组成阻尼单元晶体，并选用功能性的材料与聚合物组成多重约束型结构的宽领域环保新型阻尼材料。产品分为热熔型和自粘型，产品无毒、无害、无味、环保并具有轻量化的特征。</a:t>
            </a:r>
            <a:endParaRPr lang="zh-CN" altLang="en-US" sz="2800" b="1"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87824" y="980728"/>
            <a:ext cx="2452916" cy="584775"/>
          </a:xfrm>
          <a:prstGeom prst="rect">
            <a:avLst/>
          </a:prstGeom>
        </p:spPr>
        <p:txBody>
          <a:bodyPr wrap="none">
            <a:spAutoFit/>
          </a:bodyPr>
          <a:lstStyle/>
          <a:p>
            <a:r>
              <a:rPr lang="en-US" altLang="zh-CN" sz="3200" b="1" dirty="0" smtClean="0">
                <a:solidFill>
                  <a:srgbClr val="FFFF00"/>
                </a:solidFill>
              </a:rPr>
              <a:t>3</a:t>
            </a:r>
            <a:r>
              <a:rPr lang="zh-CN" altLang="en-US" sz="3200" b="1" dirty="0" smtClean="0">
                <a:solidFill>
                  <a:srgbClr val="FFFF00"/>
                </a:solidFill>
              </a:rPr>
              <a:t>、产品介绍</a:t>
            </a:r>
            <a:endParaRPr lang="en-US" altLang="zh-CN" sz="3200" b="1" dirty="0" smtClean="0">
              <a:solidFill>
                <a:srgbClr val="FFFF00"/>
              </a:solidFill>
            </a:endParaRPr>
          </a:p>
        </p:txBody>
      </p:sp>
      <p:sp>
        <p:nvSpPr>
          <p:cNvPr id="5" name="TextBox 4"/>
          <p:cNvSpPr txBox="1"/>
          <p:nvPr/>
        </p:nvSpPr>
        <p:spPr>
          <a:xfrm>
            <a:off x="1619672" y="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6" name="Picture 2"/>
          <p:cNvPicPr>
            <a:picLocks noChangeArrowheads="1"/>
          </p:cNvPicPr>
          <p:nvPr/>
        </p:nvPicPr>
        <p:blipFill>
          <a:blip r:embed="rId2" cstate="print"/>
          <a:srcRect/>
          <a:stretch>
            <a:fillRect/>
          </a:stretch>
        </p:blipFill>
        <p:spPr bwMode="auto">
          <a:xfrm>
            <a:off x="0" y="836712"/>
            <a:ext cx="9144000" cy="144016"/>
          </a:xfrm>
          <a:prstGeom prst="rect">
            <a:avLst/>
          </a:prstGeom>
          <a:noFill/>
          <a:ln w="9525">
            <a:noFill/>
            <a:miter lim="800000"/>
            <a:headEnd/>
            <a:tailEnd/>
          </a:ln>
        </p:spPr>
      </p:pic>
      <p:pic>
        <p:nvPicPr>
          <p:cNvPr id="8" name="Picture 2" descr="D:\阻尼垫项目\嘉诚世嘉Logo.gif"/>
          <p:cNvPicPr>
            <a:picLocks noChangeAspect="1" noChangeArrowheads="1"/>
          </p:cNvPicPr>
          <p:nvPr/>
        </p:nvPicPr>
        <p:blipFill>
          <a:blip r:embed="rId3" cstate="print"/>
          <a:srcRect/>
          <a:stretch>
            <a:fillRect/>
          </a:stretch>
        </p:blipFill>
        <p:spPr bwMode="auto">
          <a:xfrm>
            <a:off x="877999" y="44624"/>
            <a:ext cx="669665" cy="741718"/>
          </a:xfrm>
          <a:prstGeom prst="rect">
            <a:avLst/>
          </a:prstGeom>
          <a:noFill/>
        </p:spPr>
      </p:pic>
      <p:sp>
        <p:nvSpPr>
          <p:cNvPr id="7" name="TextBox 6"/>
          <p:cNvSpPr txBox="1"/>
          <p:nvPr/>
        </p:nvSpPr>
        <p:spPr>
          <a:xfrm>
            <a:off x="714348" y="1571612"/>
            <a:ext cx="7786742" cy="3416320"/>
          </a:xfrm>
          <a:prstGeom prst="rect">
            <a:avLst/>
          </a:prstGeom>
          <a:noFill/>
        </p:spPr>
        <p:txBody>
          <a:bodyPr wrap="square" rtlCol="0">
            <a:spAutoFit/>
          </a:bodyPr>
          <a:lstStyle/>
          <a:p>
            <a:r>
              <a:rPr lang="zh-CN" altLang="en-US" sz="2400" b="1" dirty="0" smtClean="0">
                <a:solidFill>
                  <a:srgbClr val="FFFF00"/>
                </a:solidFill>
              </a:rPr>
              <a:t>         汽车室内空气一直被消费者诟病，长期得不到解决，其中，最大一块是汽车阻尼垫，在中国大量采用的是沥青为主料生产的阻尼垫，用以车身的减震和减噪，但沥青中含有的多种有害物质往往被忽略，特别是多环芳烃类和邻苯二甲酸酯类，是高致癌物质，特别是在高温下极易挥发在车内。</a:t>
            </a:r>
            <a:endParaRPr lang="en-US" altLang="zh-CN" sz="2400" b="1" dirty="0" smtClean="0">
              <a:solidFill>
                <a:srgbClr val="FFFF00"/>
              </a:solidFill>
            </a:endParaRPr>
          </a:p>
          <a:p>
            <a:r>
              <a:rPr lang="en-US" altLang="zh-CN" sz="2400" b="1" dirty="0" smtClean="0">
                <a:solidFill>
                  <a:srgbClr val="FFFF00"/>
                </a:solidFill>
              </a:rPr>
              <a:t>          </a:t>
            </a:r>
            <a:r>
              <a:rPr lang="zh-CN" altLang="en-US" sz="2400" b="1" dirty="0" smtClean="0">
                <a:solidFill>
                  <a:srgbClr val="FFFF00"/>
                </a:solidFill>
              </a:rPr>
              <a:t>高分子环保阻尼垫，正是克服了沥青阻尼垫的弱点具有无毒、无害、无味、环保并具有轻量化的特征。其各项性能指标也都优于沥青阻尼垫产品。 </a:t>
            </a:r>
            <a:endParaRPr lang="zh-CN" altLang="en-US" sz="2400" b="1" dirty="0">
              <a:solidFill>
                <a:srgbClr val="FFFF00"/>
              </a:solidFill>
            </a:endParaRPr>
          </a:p>
        </p:txBody>
      </p:sp>
      <p:sp>
        <p:nvSpPr>
          <p:cNvPr id="10" name="TextBox 9"/>
          <p:cNvSpPr txBox="1"/>
          <p:nvPr/>
        </p:nvSpPr>
        <p:spPr>
          <a:xfrm>
            <a:off x="714348" y="5072074"/>
            <a:ext cx="7715304" cy="1200329"/>
          </a:xfrm>
          <a:prstGeom prst="rect">
            <a:avLst/>
          </a:prstGeom>
          <a:noFill/>
        </p:spPr>
        <p:txBody>
          <a:bodyPr wrap="square" rtlCol="0">
            <a:spAutoFit/>
          </a:bodyPr>
          <a:lstStyle/>
          <a:p>
            <a:r>
              <a:rPr lang="zh-CN" altLang="en-US" sz="2400" b="1" dirty="0" smtClean="0">
                <a:solidFill>
                  <a:srgbClr val="FFFF00"/>
                </a:solidFill>
              </a:rPr>
              <a:t>          我们的高分子环保阻尼垫产品经过</a:t>
            </a:r>
            <a:r>
              <a:rPr lang="en-US" altLang="zh-CN" sz="2400" b="1" dirty="0" smtClean="0">
                <a:solidFill>
                  <a:srgbClr val="FFFF00"/>
                </a:solidFill>
              </a:rPr>
              <a:t>SGS</a:t>
            </a:r>
            <a:r>
              <a:rPr lang="zh-CN" altLang="en-US" sz="2400" b="1" dirty="0" smtClean="0">
                <a:solidFill>
                  <a:srgbClr val="FFFF00"/>
                </a:solidFill>
              </a:rPr>
              <a:t>测试，通过了欧盟的环保</a:t>
            </a:r>
            <a:r>
              <a:rPr lang="en-US" altLang="zh-CN" sz="2400" b="1" dirty="0" smtClean="0">
                <a:solidFill>
                  <a:srgbClr val="FFFF00"/>
                </a:solidFill>
              </a:rPr>
              <a:t>ROHS</a:t>
            </a:r>
            <a:r>
              <a:rPr lang="zh-CN" altLang="en-US" sz="2400" b="1" dirty="0" smtClean="0">
                <a:solidFill>
                  <a:srgbClr val="FFFF00"/>
                </a:solidFill>
              </a:rPr>
              <a:t>测试，不含有多环芳烃类和邻苯二甲酸酯类及</a:t>
            </a:r>
            <a:r>
              <a:rPr lang="en-US" altLang="zh-CN" sz="2400" b="1" dirty="0" smtClean="0">
                <a:solidFill>
                  <a:srgbClr val="FFFF00"/>
                </a:solidFill>
              </a:rPr>
              <a:t>VOC</a:t>
            </a:r>
            <a:r>
              <a:rPr lang="zh-CN" altLang="en-US" sz="2400" b="1" dirty="0" smtClean="0">
                <a:solidFill>
                  <a:srgbClr val="FFFF00"/>
                </a:solidFill>
              </a:rPr>
              <a:t>的检验</a:t>
            </a:r>
            <a:endParaRPr lang="zh-CN" altLang="en-US" sz="2400" b="1" dirty="0">
              <a:solidFill>
                <a:srgbClr val="FFFF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3324" t="21254" r="3472"/>
          <a:stretch>
            <a:fillRect/>
          </a:stretch>
        </p:blipFill>
        <p:spPr bwMode="auto">
          <a:xfrm>
            <a:off x="0" y="1357298"/>
            <a:ext cx="9144000" cy="5157192"/>
          </a:xfrm>
          <a:prstGeom prst="rect">
            <a:avLst/>
          </a:prstGeom>
          <a:ln>
            <a:noFill/>
          </a:ln>
          <a:effectLst>
            <a:softEdge rad="112500"/>
          </a:effectLst>
        </p:spPr>
      </p:pic>
      <p:sp>
        <p:nvSpPr>
          <p:cNvPr id="3" name="矩形 2"/>
          <p:cNvSpPr/>
          <p:nvPr/>
        </p:nvSpPr>
        <p:spPr>
          <a:xfrm>
            <a:off x="2771800" y="980728"/>
            <a:ext cx="2892138" cy="523220"/>
          </a:xfrm>
          <a:prstGeom prst="rect">
            <a:avLst/>
          </a:prstGeom>
        </p:spPr>
        <p:txBody>
          <a:bodyPr wrap="none">
            <a:spAutoFit/>
          </a:bodyPr>
          <a:lstStyle/>
          <a:p>
            <a:r>
              <a:rPr lang="en-US" altLang="zh-CN" sz="2800" b="1" dirty="0" smtClean="0">
                <a:solidFill>
                  <a:srgbClr val="FFFF00"/>
                </a:solidFill>
              </a:rPr>
              <a:t>5</a:t>
            </a:r>
            <a:r>
              <a:rPr lang="zh-CN" altLang="en-US" sz="2800" b="1" dirty="0" smtClean="0">
                <a:solidFill>
                  <a:srgbClr val="FFFF00"/>
                </a:solidFill>
              </a:rPr>
              <a:t>、产品检测数据</a:t>
            </a:r>
            <a:endParaRPr lang="en-US" altLang="zh-CN" sz="2800" b="1" dirty="0" smtClean="0">
              <a:solidFill>
                <a:srgbClr val="FFFF00"/>
              </a:solidFill>
            </a:endParaRPr>
          </a:p>
        </p:txBody>
      </p:sp>
      <p:sp>
        <p:nvSpPr>
          <p:cNvPr id="5" name="TextBox 4"/>
          <p:cNvSpPr txBox="1"/>
          <p:nvPr/>
        </p:nvSpPr>
        <p:spPr>
          <a:xfrm>
            <a:off x="1547664" y="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6" name="Picture 2"/>
          <p:cNvPicPr>
            <a:picLocks noChangeArrowheads="1"/>
          </p:cNvPicPr>
          <p:nvPr/>
        </p:nvPicPr>
        <p:blipFill>
          <a:blip r:embed="rId3" cstate="print"/>
          <a:srcRect/>
          <a:stretch>
            <a:fillRect/>
          </a:stretch>
        </p:blipFill>
        <p:spPr bwMode="auto">
          <a:xfrm>
            <a:off x="0" y="792088"/>
            <a:ext cx="9144000" cy="144016"/>
          </a:xfrm>
          <a:prstGeom prst="rect">
            <a:avLst/>
          </a:prstGeom>
          <a:noFill/>
          <a:ln w="9525">
            <a:noFill/>
            <a:miter lim="800000"/>
            <a:headEnd/>
            <a:tailEnd/>
          </a:ln>
        </p:spPr>
      </p:pic>
      <p:pic>
        <p:nvPicPr>
          <p:cNvPr id="8" name="Picture 2" descr="D:\阻尼垫项目\嘉诚世嘉Logo.gif"/>
          <p:cNvPicPr>
            <a:picLocks noChangeAspect="1" noChangeArrowheads="1"/>
          </p:cNvPicPr>
          <p:nvPr/>
        </p:nvPicPr>
        <p:blipFill>
          <a:blip r:embed="rId4" cstate="print"/>
          <a:srcRect/>
          <a:stretch>
            <a:fillRect/>
          </a:stretch>
        </p:blipFill>
        <p:spPr bwMode="auto">
          <a:xfrm>
            <a:off x="805991" y="116632"/>
            <a:ext cx="669665" cy="64807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24909" y="1109947"/>
            <a:ext cx="5290231" cy="461665"/>
          </a:xfrm>
          <a:prstGeom prst="rect">
            <a:avLst/>
          </a:prstGeom>
        </p:spPr>
        <p:txBody>
          <a:bodyPr wrap="none">
            <a:spAutoFit/>
          </a:bodyPr>
          <a:lstStyle/>
          <a:p>
            <a:r>
              <a:rPr lang="en-US" altLang="zh-CN" sz="2400" b="1" dirty="0" smtClean="0">
                <a:solidFill>
                  <a:srgbClr val="FFFF00"/>
                </a:solidFill>
              </a:rPr>
              <a:t>6</a:t>
            </a:r>
            <a:r>
              <a:rPr lang="zh-CN" altLang="en-US" sz="2400" b="1" dirty="0" smtClean="0">
                <a:solidFill>
                  <a:srgbClr val="FFFF00"/>
                </a:solidFill>
              </a:rPr>
              <a:t>、产品性能对比（环保垫与沥青垫）</a:t>
            </a:r>
            <a:endParaRPr lang="en-US" altLang="zh-CN" sz="2400" b="1" dirty="0" smtClean="0">
              <a:solidFill>
                <a:srgbClr val="FFFF00"/>
              </a:solidFill>
            </a:endParaRPr>
          </a:p>
        </p:txBody>
      </p:sp>
      <p:sp>
        <p:nvSpPr>
          <p:cNvPr id="6" name="TextBox 5"/>
          <p:cNvSpPr txBox="1"/>
          <p:nvPr/>
        </p:nvSpPr>
        <p:spPr>
          <a:xfrm>
            <a:off x="1475656" y="118373"/>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7" name="Picture 2"/>
          <p:cNvPicPr>
            <a:picLocks noChangeArrowheads="1"/>
          </p:cNvPicPr>
          <p:nvPr/>
        </p:nvPicPr>
        <p:blipFill>
          <a:blip r:embed="rId2" cstate="print"/>
          <a:srcRect/>
          <a:stretch>
            <a:fillRect/>
          </a:stretch>
        </p:blipFill>
        <p:spPr bwMode="auto">
          <a:xfrm>
            <a:off x="0" y="908720"/>
            <a:ext cx="9144000" cy="144016"/>
          </a:xfrm>
          <a:prstGeom prst="rect">
            <a:avLst/>
          </a:prstGeom>
          <a:noFill/>
          <a:ln w="9525">
            <a:noFill/>
            <a:miter lim="800000"/>
            <a:headEnd/>
            <a:tailEnd/>
          </a:ln>
        </p:spPr>
      </p:pic>
      <p:pic>
        <p:nvPicPr>
          <p:cNvPr id="9" name="Picture 2" descr="D:\阻尼垫项目\嘉诚世嘉Logo.gif"/>
          <p:cNvPicPr>
            <a:picLocks noChangeAspect="1" noChangeArrowheads="1"/>
          </p:cNvPicPr>
          <p:nvPr/>
        </p:nvPicPr>
        <p:blipFill>
          <a:blip r:embed="rId3" cstate="print"/>
          <a:srcRect/>
          <a:stretch>
            <a:fillRect/>
          </a:stretch>
        </p:blipFill>
        <p:spPr bwMode="auto">
          <a:xfrm>
            <a:off x="899592" y="116632"/>
            <a:ext cx="669665" cy="741718"/>
          </a:xfrm>
          <a:prstGeom prst="rect">
            <a:avLst/>
          </a:prstGeom>
          <a:noFill/>
        </p:spPr>
      </p:pic>
      <p:graphicFrame>
        <p:nvGraphicFramePr>
          <p:cNvPr id="10" name="表格 9"/>
          <p:cNvGraphicFramePr>
            <a:graphicFrameLocks noGrp="1"/>
          </p:cNvGraphicFramePr>
          <p:nvPr/>
        </p:nvGraphicFramePr>
        <p:xfrm>
          <a:off x="72008" y="1700808"/>
          <a:ext cx="8964488" cy="5040560"/>
        </p:xfrm>
        <a:graphic>
          <a:graphicData uri="http://schemas.openxmlformats.org/drawingml/2006/table">
            <a:tbl>
              <a:tblPr/>
              <a:tblGrid>
                <a:gridCol w="2627521"/>
                <a:gridCol w="3091203"/>
                <a:gridCol w="3245764"/>
              </a:tblGrid>
              <a:tr h="436009">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对比项目</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环保性</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沥青型</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92718">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比重</a:t>
                      </a:r>
                      <a:r>
                        <a:rPr lang="en-US" altLang="zh-CN" sz="1400" b="1" kern="100" dirty="0" smtClean="0">
                          <a:solidFill>
                            <a:schemeClr val="tx1"/>
                          </a:solidFill>
                          <a:latin typeface="隶书" pitchFamily="49" charset="-122"/>
                          <a:ea typeface="隶书" pitchFamily="49" charset="-122"/>
                          <a:cs typeface="Times New Roman"/>
                        </a:rPr>
                        <a:t>g/cm³</a:t>
                      </a:r>
                      <a:endParaRPr lang="en-US" sz="1400" b="1" kern="100" dirty="0">
                        <a:solidFill>
                          <a:schemeClr val="tx1"/>
                        </a:solidFill>
                        <a:latin typeface="隶书" pitchFamily="49" charset="-122"/>
                        <a:ea typeface="隶书" pitchFamily="49"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1.3~1.7</a:t>
                      </a:r>
                      <a:endParaRPr lang="en-US"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1.5</a:t>
                      </a:r>
                      <a:endParaRPr lang="en-US"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14363">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阻尼因子</a:t>
                      </a:r>
                      <a:r>
                        <a:rPr lang="en-US" altLang="zh-CN" sz="1000" b="1" kern="100" dirty="0" smtClean="0">
                          <a:solidFill>
                            <a:schemeClr val="tx1"/>
                          </a:solidFill>
                          <a:latin typeface="华文新魏" pitchFamily="2" charset="-122"/>
                          <a:ea typeface="华文新魏" pitchFamily="2" charset="-122"/>
                          <a:cs typeface="Times New Roman"/>
                        </a:rPr>
                        <a:t>tan</a:t>
                      </a:r>
                      <a:endParaRPr lang="en-US" sz="10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0.29</a:t>
                      </a:r>
                      <a:endParaRPr lang="en-US"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0.08</a:t>
                      </a:r>
                      <a:endParaRPr lang="en-US"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36009">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蒸发量％</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altLang="zh-CN" sz="1400" b="1" kern="100" dirty="0" smtClean="0">
                          <a:solidFill>
                            <a:schemeClr val="tx1"/>
                          </a:solidFill>
                          <a:latin typeface="华文新魏" pitchFamily="2" charset="-122"/>
                          <a:ea typeface="华文新魏" pitchFamily="2" charset="-122"/>
                          <a:cs typeface="Times New Roman"/>
                        </a:rPr>
                        <a:t>0.4</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altLang="zh-CN" sz="1400" b="1" kern="100" dirty="0" smtClean="0">
                          <a:solidFill>
                            <a:schemeClr val="tx1"/>
                          </a:solidFill>
                          <a:latin typeface="华文新魏" pitchFamily="2" charset="-122"/>
                          <a:ea typeface="华文新魏" pitchFamily="2" charset="-122"/>
                          <a:cs typeface="Times New Roman"/>
                        </a:rPr>
                        <a:t>0.6</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360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1" kern="100" dirty="0" smtClean="0">
                          <a:solidFill>
                            <a:schemeClr val="tx1"/>
                          </a:solidFill>
                          <a:latin typeface="华文新魏" pitchFamily="2" charset="-122"/>
                          <a:ea typeface="华文新魏" pitchFamily="2" charset="-122"/>
                          <a:cs typeface="Times New Roman"/>
                        </a:rPr>
                        <a:t>收缩率％</a:t>
                      </a:r>
                      <a:endParaRPr lang="zh-CN" altLang="zh-CN" sz="1400" b="1" kern="100" dirty="0" smtClean="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sz="1400" b="1" kern="100" dirty="0" smtClean="0">
                          <a:solidFill>
                            <a:schemeClr val="tx1"/>
                          </a:solidFill>
                          <a:latin typeface="华文新魏" pitchFamily="2" charset="-122"/>
                          <a:ea typeface="华文新魏" pitchFamily="2" charset="-122"/>
                          <a:cs typeface="Times New Roman"/>
                        </a:rPr>
                        <a:t>1</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sz="1400" b="1" kern="100" dirty="0" smtClean="0">
                          <a:solidFill>
                            <a:schemeClr val="tx1"/>
                          </a:solidFill>
                          <a:latin typeface="华文新魏" pitchFamily="2" charset="-122"/>
                          <a:ea typeface="华文新魏" pitchFamily="2" charset="-122"/>
                          <a:cs typeface="Times New Roman"/>
                        </a:rPr>
                        <a:t>2</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87215">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热流动型</a:t>
                      </a:r>
                      <a:r>
                        <a:rPr lang="en-US" altLang="zh-CN" sz="1400" b="1" kern="100" dirty="0" smtClean="0">
                          <a:solidFill>
                            <a:schemeClr val="tx1"/>
                          </a:solidFill>
                          <a:latin typeface="华文新魏" pitchFamily="2" charset="-122"/>
                          <a:ea typeface="华文新魏" pitchFamily="2" charset="-122"/>
                          <a:cs typeface="Times New Roman"/>
                        </a:rPr>
                        <a:t>mm</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6</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sz="1400" b="1" kern="100" dirty="0" smtClean="0">
                          <a:solidFill>
                            <a:schemeClr val="tx1"/>
                          </a:solidFill>
                          <a:latin typeface="华文新魏" pitchFamily="2" charset="-122"/>
                          <a:ea typeface="华文新魏" pitchFamily="2" charset="-122"/>
                          <a:cs typeface="Times New Roman"/>
                        </a:rPr>
                        <a:t>10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2765">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密合度</a:t>
                      </a:r>
                      <a:r>
                        <a:rPr lang="en-US" altLang="zh-CN" sz="1400" b="1" kern="100" dirty="0" err="1" smtClean="0">
                          <a:solidFill>
                            <a:schemeClr val="tx1"/>
                          </a:solidFill>
                          <a:latin typeface="华文新魏" pitchFamily="2" charset="-122"/>
                          <a:ea typeface="华文新魏" pitchFamily="2" charset="-122"/>
                          <a:cs typeface="Times New Roman"/>
                        </a:rPr>
                        <a:t>MPa</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75</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altLang="zh-CN" sz="1400" b="1" kern="100" dirty="0" smtClean="0">
                          <a:solidFill>
                            <a:schemeClr val="tx1"/>
                          </a:solidFill>
                          <a:latin typeface="华文新魏" pitchFamily="2" charset="-122"/>
                          <a:ea typeface="华文新魏" pitchFamily="2" charset="-122"/>
                          <a:cs typeface="Times New Roman"/>
                        </a:rPr>
                        <a:t>50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36009">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塌陷度</a:t>
                      </a:r>
                      <a:r>
                        <a:rPr lang="en-US" altLang="zh-CN" sz="1400" b="1" kern="100" dirty="0" smtClean="0">
                          <a:solidFill>
                            <a:schemeClr val="tx1"/>
                          </a:solidFill>
                          <a:latin typeface="华文新魏" pitchFamily="2" charset="-122"/>
                          <a:ea typeface="华文新魏" pitchFamily="2" charset="-122"/>
                          <a:cs typeface="Times New Roman"/>
                        </a:rPr>
                        <a:t>mm</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altLang="zh-CN" sz="1400" b="1" kern="100" dirty="0" smtClean="0">
                          <a:solidFill>
                            <a:schemeClr val="tx1"/>
                          </a:solidFill>
                          <a:latin typeface="华文新魏" pitchFamily="2" charset="-122"/>
                          <a:ea typeface="华文新魏" pitchFamily="2" charset="-122"/>
                          <a:cs typeface="Times New Roman"/>
                        </a:rPr>
                        <a:t>50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10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91104">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剪切强度</a:t>
                      </a:r>
                      <a:r>
                        <a:rPr lang="en-US" altLang="zh-CN" sz="1400" b="1" kern="100" dirty="0" err="1" smtClean="0">
                          <a:solidFill>
                            <a:schemeClr val="tx1"/>
                          </a:solidFill>
                          <a:latin typeface="华文新魏" pitchFamily="2" charset="-122"/>
                          <a:ea typeface="华文新魏" pitchFamily="2" charset="-122"/>
                          <a:cs typeface="Times New Roman"/>
                        </a:rPr>
                        <a:t>MPa</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0.5</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en-US" altLang="zh-CN" sz="1400" b="1" kern="100" dirty="0" smtClean="0">
                          <a:solidFill>
                            <a:schemeClr val="tx1"/>
                          </a:solidFill>
                          <a:latin typeface="华文新魏" pitchFamily="2" charset="-122"/>
                          <a:ea typeface="华文新魏" pitchFamily="2" charset="-122"/>
                          <a:cs typeface="Times New Roman"/>
                        </a:rPr>
                        <a:t>0.3</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2295">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耐冲击性</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无裂缝或剥落现象</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altLang="en-US" sz="1400" b="1" kern="100" dirty="0" smtClean="0">
                          <a:solidFill>
                            <a:schemeClr val="tx1"/>
                          </a:solidFill>
                          <a:latin typeface="华文新魏" pitchFamily="2" charset="-122"/>
                          <a:ea typeface="华文新魏" pitchFamily="2" charset="-122"/>
                          <a:cs typeface="Times New Roman"/>
                        </a:rPr>
                        <a:t>有轻微的裂缝或剥落现象</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64">
                <a:tc>
                  <a:txBody>
                    <a:bodyPr/>
                    <a:lstStyle/>
                    <a:p>
                      <a:pPr algn="ctr">
                        <a:spcAft>
                          <a:spcPts val="0"/>
                        </a:spcAft>
                      </a:pPr>
                      <a:r>
                        <a:rPr lang="en-US" sz="1400" b="1" kern="100" dirty="0">
                          <a:solidFill>
                            <a:schemeClr val="tx1"/>
                          </a:solidFill>
                          <a:latin typeface="华文新魏" pitchFamily="2" charset="-122"/>
                          <a:ea typeface="华文新魏" pitchFamily="2" charset="-122"/>
                          <a:cs typeface="Times New Roman"/>
                        </a:rPr>
                        <a:t> </a:t>
                      </a:r>
                      <a:r>
                        <a:rPr lang="zh-CN" altLang="en-US" sz="1400" b="1" kern="100" dirty="0" smtClean="0">
                          <a:solidFill>
                            <a:schemeClr val="tx1"/>
                          </a:solidFill>
                          <a:latin typeface="华文新魏" pitchFamily="2" charset="-122"/>
                          <a:ea typeface="华文新魏" pitchFamily="2" charset="-122"/>
                          <a:cs typeface="Times New Roman"/>
                        </a:rPr>
                        <a:t>冒泡温度℃</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170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en-US" sz="1400" b="1" kern="100" dirty="0" smtClean="0">
                          <a:solidFill>
                            <a:schemeClr val="tx1"/>
                          </a:solidFill>
                          <a:latin typeface="华文新魏" pitchFamily="2" charset="-122"/>
                          <a:ea typeface="华文新魏" pitchFamily="2" charset="-122"/>
                          <a:cs typeface="Times New Roman"/>
                        </a:rPr>
                        <a:t>140</a:t>
                      </a:r>
                      <a:endParaRPr lang="zh-CN" sz="1400" b="1" kern="100" dirty="0">
                        <a:solidFill>
                          <a:schemeClr val="tx1"/>
                        </a:solidFill>
                        <a:latin typeface="华文新魏" pitchFamily="2" charset="-122"/>
                        <a:ea typeface="华文新魏" pitchFamily="2" charset="-122"/>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878904"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5"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6" name="Rectangle 7"/>
          <p:cNvSpPr txBox="1">
            <a:spLocks noChangeArrowheads="1"/>
          </p:cNvSpPr>
          <p:nvPr/>
        </p:nvSpPr>
        <p:spPr>
          <a:xfrm>
            <a:off x="4716016" y="1844824"/>
            <a:ext cx="4032250" cy="4832092"/>
          </a:xfrm>
          <a:prstGeom prst="rect">
            <a:avLst/>
          </a:prstGeom>
        </p:spPr>
        <p:txBody>
          <a:bodyPr vert="horz" lIns="91440" tIns="45720" rIns="91440" bIns="45720"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2"/>
              <a:buNone/>
              <a:tabLst/>
              <a:defRPr/>
            </a:pPr>
            <a:r>
              <a:rPr kumimoji="0" lang="en-US" altLang="zh-CN" sz="2800" b="1" i="0" u="none" strike="noStrike" kern="1200" cap="none" spc="0" normalizeH="0" baseline="0" noProof="0" dirty="0" smtClean="0">
                <a:ln>
                  <a:noFill/>
                </a:ln>
                <a:solidFill>
                  <a:srgbClr val="FFFF00"/>
                </a:solidFill>
                <a:effectLst/>
                <a:uLnTx/>
                <a:uFillTx/>
                <a:latin typeface="+mn-lt"/>
                <a:ea typeface="+mn-ea"/>
                <a:cs typeface="+mn-cs"/>
              </a:rPr>
              <a:t>             </a:t>
            </a: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武汉嘉诚世嘉汽车零部件有限公司</a:t>
            </a:r>
            <a:r>
              <a:rPr lang="zh-CN" altLang="en-US" sz="2800" b="1" noProof="0" dirty="0" smtClean="0">
                <a:solidFill>
                  <a:srgbClr val="FFFF00"/>
                </a:solidFill>
              </a:rPr>
              <a:t>是一家新成立的专业生产</a:t>
            </a: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汽车内外饰件的企业，同时，在内饰件的边角料再生利用方面进行了研发和生产</a:t>
            </a:r>
            <a:r>
              <a:rPr lang="zh-CN" altLang="en-US" sz="2800" b="1" dirty="0" smtClean="0">
                <a:solidFill>
                  <a:srgbClr val="FFFF00"/>
                </a:solidFill>
              </a:rPr>
              <a:t>，成功实现了</a:t>
            </a: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产品应用及技术服务，是一个多元化的综合生产基地。</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p:txBody>
      </p:sp>
      <p:pic>
        <p:nvPicPr>
          <p:cNvPr id="7" name="Picture 10" descr="PIC_0173"/>
          <p:cNvPicPr>
            <a:picLocks noChangeAspect="1" noChangeArrowheads="1"/>
          </p:cNvPicPr>
          <p:nvPr/>
        </p:nvPicPr>
        <p:blipFill>
          <a:blip r:embed="rId3" cstate="print">
            <a:lum contrast="-6000"/>
          </a:blip>
          <a:srcRect/>
          <a:stretch>
            <a:fillRect/>
          </a:stretch>
        </p:blipFill>
        <p:spPr bwMode="auto">
          <a:xfrm>
            <a:off x="539552" y="2420888"/>
            <a:ext cx="4103687" cy="2857500"/>
          </a:xfrm>
          <a:prstGeom prst="rect">
            <a:avLst/>
          </a:prstGeom>
          <a:noFill/>
          <a:ln w="9525">
            <a:noFill/>
            <a:miter lim="800000"/>
            <a:headEnd/>
            <a:tailEnd/>
          </a:ln>
        </p:spPr>
      </p:pic>
      <p:sp>
        <p:nvSpPr>
          <p:cNvPr id="8" name="Rectangle 6"/>
          <p:cNvSpPr txBox="1">
            <a:spLocks noChangeArrowheads="1"/>
          </p:cNvSpPr>
          <p:nvPr/>
        </p:nvSpPr>
        <p:spPr>
          <a:xfrm>
            <a:off x="395536" y="1340768"/>
            <a:ext cx="2016125" cy="57467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solidFill>
                  <a:srgbClr val="FFFF00"/>
                </a:solidFill>
                <a:effectLst/>
                <a:uLnTx/>
                <a:uFillTx/>
                <a:latin typeface="+mj-lt"/>
                <a:ea typeface="+mj-ea"/>
                <a:cs typeface="+mj-cs"/>
              </a:rPr>
              <a:t>公司概况</a:t>
            </a:r>
            <a:endParaRPr kumimoji="0" lang="zh-CN" altLang="en-US" sz="3200" b="1" i="0" u="none" strike="noStrike" kern="1200" cap="none" spc="0" normalizeH="0" baseline="0" noProof="0" dirty="0">
              <a:ln>
                <a:noFill/>
              </a:ln>
              <a:solidFill>
                <a:srgbClr val="FFFF00"/>
              </a:solidFill>
              <a:effectLst/>
              <a:uLnTx/>
              <a:uFillTx/>
              <a:latin typeface="+mj-lt"/>
              <a:ea typeface="+mj-ea"/>
              <a:cs typeface="+mj-cs"/>
            </a:endParaRPr>
          </a:p>
        </p:txBody>
      </p:sp>
      <p:pic>
        <p:nvPicPr>
          <p:cNvPr id="19458" name="Picture 2" descr="D:\阻尼垫项目\嘉诚世嘉Logo.gif"/>
          <p:cNvPicPr>
            <a:picLocks noChangeAspect="1" noChangeArrowheads="1"/>
          </p:cNvPicPr>
          <p:nvPr/>
        </p:nvPicPr>
        <p:blipFill>
          <a:blip r:embed="rId4" cstate="print"/>
          <a:srcRect/>
          <a:stretch>
            <a:fillRect/>
          </a:stretch>
        </p:blipFill>
        <p:spPr bwMode="auto">
          <a:xfrm>
            <a:off x="467544" y="260648"/>
            <a:ext cx="669665" cy="74171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39752" y="1058275"/>
            <a:ext cx="4721164" cy="584775"/>
          </a:xfrm>
          <a:prstGeom prst="rect">
            <a:avLst/>
          </a:prstGeom>
        </p:spPr>
        <p:txBody>
          <a:bodyPr wrap="none">
            <a:spAutoFit/>
          </a:bodyPr>
          <a:lstStyle/>
          <a:p>
            <a:r>
              <a:rPr lang="en-US" altLang="zh-CN" sz="3200" b="1" dirty="0" smtClean="0">
                <a:solidFill>
                  <a:srgbClr val="FFFF00"/>
                </a:solidFill>
              </a:rPr>
              <a:t>10</a:t>
            </a:r>
            <a:r>
              <a:rPr lang="zh-CN" altLang="en-US" sz="3200" b="1" dirty="0" smtClean="0">
                <a:solidFill>
                  <a:srgbClr val="FFFF00"/>
                </a:solidFill>
              </a:rPr>
              <a:t>、阻尼垫的装车效果图</a:t>
            </a:r>
            <a:endParaRPr lang="zh-CN" altLang="en-US" sz="3200" dirty="0"/>
          </a:p>
        </p:txBody>
      </p:sp>
      <p:sp>
        <p:nvSpPr>
          <p:cNvPr id="4" name="TextBox 3"/>
          <p:cNvSpPr txBox="1"/>
          <p:nvPr/>
        </p:nvSpPr>
        <p:spPr>
          <a:xfrm>
            <a:off x="1043608" y="44624"/>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5" name="Picture 2"/>
          <p:cNvPicPr>
            <a:picLocks noChangeArrowheads="1"/>
          </p:cNvPicPr>
          <p:nvPr/>
        </p:nvPicPr>
        <p:blipFill>
          <a:blip r:embed="rId2" cstate="print"/>
          <a:srcRect/>
          <a:stretch>
            <a:fillRect/>
          </a:stretch>
        </p:blipFill>
        <p:spPr bwMode="auto">
          <a:xfrm>
            <a:off x="0" y="836712"/>
            <a:ext cx="9144000" cy="144016"/>
          </a:xfrm>
          <a:prstGeom prst="rect">
            <a:avLst/>
          </a:prstGeom>
          <a:noFill/>
          <a:ln w="9525">
            <a:noFill/>
            <a:miter lim="800000"/>
            <a:headEnd/>
            <a:tailEnd/>
          </a:ln>
        </p:spPr>
      </p:pic>
      <p:pic>
        <p:nvPicPr>
          <p:cNvPr id="6" name="Picture 2" descr="D:\360data\重要数据\桌面\嘉诚世嘉标志.jpg"/>
          <p:cNvPicPr>
            <a:picLocks noChangeAspect="1" noChangeArrowheads="1"/>
          </p:cNvPicPr>
          <p:nvPr/>
        </p:nvPicPr>
        <p:blipFill>
          <a:blip r:embed="rId3" cstate="print"/>
          <a:srcRect/>
          <a:stretch>
            <a:fillRect/>
          </a:stretch>
        </p:blipFill>
        <p:spPr bwMode="auto">
          <a:xfrm>
            <a:off x="395536" y="116632"/>
            <a:ext cx="455089" cy="504055"/>
          </a:xfrm>
          <a:prstGeom prst="rect">
            <a:avLst/>
          </a:prstGeom>
          <a:noFill/>
        </p:spPr>
      </p:pic>
      <p:pic>
        <p:nvPicPr>
          <p:cNvPr id="7" name="图片 6"/>
          <p:cNvPicPr>
            <a:picLocks noChangeAspect="1"/>
          </p:cNvPicPr>
          <p:nvPr/>
        </p:nvPicPr>
        <p:blipFill>
          <a:blip r:embed="rId4"/>
          <a:stretch>
            <a:fillRect/>
          </a:stretch>
        </p:blipFill>
        <p:spPr>
          <a:xfrm rot="10800000">
            <a:off x="285720" y="2214553"/>
            <a:ext cx="2428892" cy="1928826"/>
          </a:xfrm>
          <a:prstGeom prst="rect">
            <a:avLst/>
          </a:prstGeom>
        </p:spPr>
      </p:pic>
      <p:pic>
        <p:nvPicPr>
          <p:cNvPr id="8" name="图片 7"/>
          <p:cNvPicPr>
            <a:picLocks noChangeAspect="1"/>
          </p:cNvPicPr>
          <p:nvPr/>
        </p:nvPicPr>
        <p:blipFill>
          <a:blip r:embed="rId5" cstate="print"/>
          <a:stretch>
            <a:fillRect/>
          </a:stretch>
        </p:blipFill>
        <p:spPr>
          <a:xfrm>
            <a:off x="6802311" y="2143116"/>
            <a:ext cx="2141237" cy="1928826"/>
          </a:xfrm>
          <a:prstGeom prst="rect">
            <a:avLst/>
          </a:prstGeom>
        </p:spPr>
      </p:pic>
      <p:pic>
        <p:nvPicPr>
          <p:cNvPr id="9" name="图片 8"/>
          <p:cNvPicPr>
            <a:picLocks noChangeAspect="1"/>
          </p:cNvPicPr>
          <p:nvPr/>
        </p:nvPicPr>
        <p:blipFill>
          <a:blip r:embed="rId6"/>
          <a:stretch>
            <a:fillRect/>
          </a:stretch>
        </p:blipFill>
        <p:spPr>
          <a:xfrm>
            <a:off x="214282" y="4500570"/>
            <a:ext cx="2357454" cy="2120931"/>
          </a:xfrm>
          <a:prstGeom prst="rect">
            <a:avLst/>
          </a:prstGeom>
        </p:spPr>
      </p:pic>
      <p:pic>
        <p:nvPicPr>
          <p:cNvPr id="12" name="图片 11" descr="IMG_6686.JPG"/>
          <p:cNvPicPr>
            <a:picLocks noChangeAspect="1"/>
          </p:cNvPicPr>
          <p:nvPr/>
        </p:nvPicPr>
        <p:blipFill>
          <a:blip r:embed="rId7"/>
          <a:stretch>
            <a:fillRect/>
          </a:stretch>
        </p:blipFill>
        <p:spPr>
          <a:xfrm>
            <a:off x="3214678" y="1714488"/>
            <a:ext cx="3357586" cy="4929222"/>
          </a:xfrm>
          <a:prstGeom prst="rect">
            <a:avLst/>
          </a:prstGeom>
        </p:spPr>
      </p:pic>
      <p:pic>
        <p:nvPicPr>
          <p:cNvPr id="14" name="图片 13" descr="IMG_6696.JPG"/>
          <p:cNvPicPr>
            <a:picLocks noChangeAspect="1"/>
          </p:cNvPicPr>
          <p:nvPr/>
        </p:nvPicPr>
        <p:blipFill>
          <a:blip r:embed="rId8" cstate="print"/>
          <a:stretch>
            <a:fillRect/>
          </a:stretch>
        </p:blipFill>
        <p:spPr>
          <a:xfrm>
            <a:off x="6858016" y="4286256"/>
            <a:ext cx="2071684" cy="200026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19672" y="1404065"/>
            <a:ext cx="5545108" cy="584775"/>
          </a:xfrm>
          <a:prstGeom prst="rect">
            <a:avLst/>
          </a:prstGeom>
        </p:spPr>
        <p:txBody>
          <a:bodyPr wrap="none">
            <a:spAutoFit/>
          </a:bodyPr>
          <a:lstStyle/>
          <a:p>
            <a:r>
              <a:rPr lang="en-US" altLang="zh-CN" sz="3200" b="1" dirty="0" smtClean="0">
                <a:solidFill>
                  <a:srgbClr val="FFFF00"/>
                </a:solidFill>
              </a:rPr>
              <a:t>11</a:t>
            </a:r>
            <a:r>
              <a:rPr lang="zh-CN" altLang="en-US" sz="3200" b="1" dirty="0" smtClean="0">
                <a:solidFill>
                  <a:srgbClr val="FFFF00"/>
                </a:solidFill>
              </a:rPr>
              <a:t>、阻尼垫装车现场实验效果</a:t>
            </a:r>
            <a:endParaRPr lang="en-US" altLang="zh-CN" sz="3200" b="1" dirty="0" smtClean="0">
              <a:solidFill>
                <a:srgbClr val="FFFF00"/>
              </a:solidFill>
            </a:endParaRPr>
          </a:p>
        </p:txBody>
      </p:sp>
      <p:sp>
        <p:nvSpPr>
          <p:cNvPr id="5" name="TextBox 4"/>
          <p:cNvSpPr txBox="1"/>
          <p:nvPr/>
        </p:nvSpPr>
        <p:spPr>
          <a:xfrm>
            <a:off x="1331640" y="18864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6" name="Picture 2"/>
          <p:cNvPicPr>
            <a:picLocks noChangeArrowheads="1"/>
          </p:cNvPicPr>
          <p:nvPr/>
        </p:nvPicPr>
        <p:blipFill>
          <a:blip r:embed="rId2" cstate="print"/>
          <a:srcRect/>
          <a:stretch>
            <a:fillRect/>
          </a:stretch>
        </p:blipFill>
        <p:spPr bwMode="auto">
          <a:xfrm>
            <a:off x="0" y="980728"/>
            <a:ext cx="9144000" cy="144016"/>
          </a:xfrm>
          <a:prstGeom prst="rect">
            <a:avLst/>
          </a:prstGeom>
          <a:noFill/>
          <a:ln w="9525">
            <a:noFill/>
            <a:miter lim="800000"/>
            <a:headEnd/>
            <a:tailEnd/>
          </a:ln>
        </p:spPr>
      </p:pic>
      <p:pic>
        <p:nvPicPr>
          <p:cNvPr id="8" name="Picture 2" descr="D:\阻尼垫项目\嘉诚世嘉Logo.gif"/>
          <p:cNvPicPr>
            <a:picLocks noChangeAspect="1" noChangeArrowheads="1"/>
          </p:cNvPicPr>
          <p:nvPr/>
        </p:nvPicPr>
        <p:blipFill>
          <a:blip r:embed="rId3" cstate="print"/>
          <a:srcRect/>
          <a:stretch>
            <a:fillRect/>
          </a:stretch>
        </p:blipFill>
        <p:spPr bwMode="auto">
          <a:xfrm>
            <a:off x="805991" y="260648"/>
            <a:ext cx="597657" cy="661962"/>
          </a:xfrm>
          <a:prstGeom prst="rect">
            <a:avLst/>
          </a:prstGeom>
          <a:noFill/>
        </p:spPr>
      </p:pic>
      <p:pic>
        <p:nvPicPr>
          <p:cNvPr id="7" name="图片 6"/>
          <p:cNvPicPr>
            <a:picLocks noChangeAspect="1"/>
          </p:cNvPicPr>
          <p:nvPr/>
        </p:nvPicPr>
        <p:blipFill>
          <a:blip r:embed="rId4"/>
          <a:stretch>
            <a:fillRect/>
          </a:stretch>
        </p:blipFill>
        <p:spPr>
          <a:xfrm rot="5400000">
            <a:off x="-42927" y="2686077"/>
            <a:ext cx="4438847" cy="3352925"/>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2571744"/>
            <a:ext cx="4231370" cy="2122756"/>
          </a:xfrm>
          <a:prstGeom prst="rect">
            <a:avLst/>
          </a:prstGeom>
        </p:spPr>
      </p:pic>
      <p:pic>
        <p:nvPicPr>
          <p:cNvPr id="10" name="图片 9"/>
          <p:cNvPicPr>
            <a:picLocks noChangeAspect="1"/>
          </p:cNvPicPr>
          <p:nvPr/>
        </p:nvPicPr>
        <p:blipFill>
          <a:blip r:embed="rId6"/>
          <a:stretch>
            <a:fillRect/>
          </a:stretch>
        </p:blipFill>
        <p:spPr>
          <a:xfrm>
            <a:off x="5000628" y="5000636"/>
            <a:ext cx="3456506" cy="1722741"/>
          </a:xfrm>
          <a:prstGeom prst="rect">
            <a:avLst/>
          </a:prstGeom>
        </p:spPr>
      </p:pic>
      <p:sp>
        <p:nvSpPr>
          <p:cNvPr id="11" name="矩形 10"/>
          <p:cNvSpPr/>
          <p:nvPr/>
        </p:nvSpPr>
        <p:spPr>
          <a:xfrm>
            <a:off x="5000628" y="6000768"/>
            <a:ext cx="3634131" cy="477054"/>
          </a:xfrm>
          <a:prstGeom prst="rect">
            <a:avLst/>
          </a:prstGeom>
        </p:spPr>
        <p:txBody>
          <a:bodyPr wrap="square">
            <a:spAutoFit/>
          </a:bodyPr>
          <a:lstStyle/>
          <a:p>
            <a:pPr>
              <a:lnSpc>
                <a:spcPts val="3000"/>
              </a:lnSpc>
            </a:pPr>
            <a:r>
              <a:rPr lang="zh-CN" altLang="en-US" dirty="0" smtClean="0"/>
              <a:t>  </a:t>
            </a:r>
            <a:r>
              <a:rPr lang="zh-CN" altLang="en-US" dirty="0" smtClean="0">
                <a:solidFill>
                  <a:srgbClr val="FF0000"/>
                </a:solidFill>
                <a:latin typeface="微软雅黑" panose="020B0503020204020204" pitchFamily="34" charset="-122"/>
                <a:ea typeface="微软雅黑" panose="020B0503020204020204" pitchFamily="34" charset="-122"/>
              </a:rPr>
              <a:t>与电泳板：粘贴良好，无脱落</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2" name="矩形 11"/>
          <p:cNvSpPr/>
          <p:nvPr/>
        </p:nvSpPr>
        <p:spPr>
          <a:xfrm>
            <a:off x="4429092" y="2000240"/>
            <a:ext cx="4714908" cy="477054"/>
          </a:xfrm>
          <a:prstGeom prst="rect">
            <a:avLst/>
          </a:prstGeom>
        </p:spPr>
        <p:txBody>
          <a:bodyPr wrap="square">
            <a:spAutoFit/>
          </a:bodyPr>
          <a:lstStyle/>
          <a:p>
            <a:pPr>
              <a:lnSpc>
                <a:spcPts val="3000"/>
              </a:lnSpc>
            </a:pPr>
            <a:r>
              <a:rPr lang="zh-CN" altLang="en-US" dirty="0" smtClean="0"/>
              <a:t>  </a:t>
            </a:r>
            <a:r>
              <a:rPr lang="zh-CN" altLang="en-US" dirty="0" smtClean="0">
                <a:latin typeface="微软雅黑" panose="020B0503020204020204" pitchFamily="34" charset="-122"/>
                <a:ea typeface="微软雅黑" panose="020B0503020204020204" pitchFamily="34" charset="-122"/>
              </a:rPr>
              <a:t>与四种密封胶：</a:t>
            </a:r>
            <a:r>
              <a:rPr lang="zh-CN" altLang="en-US" dirty="0" smtClean="0">
                <a:solidFill>
                  <a:srgbClr val="FF0000"/>
                </a:solidFill>
                <a:latin typeface="微软雅黑" panose="020B0503020204020204" pitchFamily="34" charset="-122"/>
                <a:ea typeface="微软雅黑" panose="020B0503020204020204" pitchFamily="34" charset="-122"/>
              </a:rPr>
              <a:t>粘贴良好，无脱落现象</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214422"/>
            <a:ext cx="8229600" cy="642942"/>
          </a:xfrm>
        </p:spPr>
        <p:txBody>
          <a:bodyPr>
            <a:normAutofit/>
          </a:bodyPr>
          <a:lstStyle/>
          <a:p>
            <a:r>
              <a:rPr lang="zh-CN" altLang="en-US" sz="2800" b="1" dirty="0" smtClean="0">
                <a:solidFill>
                  <a:srgbClr val="FFFF00"/>
                </a:solidFill>
              </a:rPr>
              <a:t>本田标准的检验报告</a:t>
            </a:r>
            <a:endParaRPr lang="zh-CN" altLang="en-US" sz="2800" b="1" dirty="0">
              <a:solidFill>
                <a:srgbClr val="FFFF00"/>
              </a:solidFill>
            </a:endParaRPr>
          </a:p>
        </p:txBody>
      </p:sp>
      <p:pic>
        <p:nvPicPr>
          <p:cNvPr id="1026" name="Picture 2"/>
          <p:cNvPicPr>
            <a:picLocks noChangeAspect="1" noChangeArrowheads="1"/>
          </p:cNvPicPr>
          <p:nvPr/>
        </p:nvPicPr>
        <p:blipFill>
          <a:blip r:embed="rId2" cstate="print"/>
          <a:srcRect t="4762"/>
          <a:stretch>
            <a:fillRect/>
          </a:stretch>
        </p:blipFill>
        <p:spPr bwMode="auto">
          <a:xfrm rot="5400000">
            <a:off x="-12799" y="2206801"/>
            <a:ext cx="2020784" cy="1423746"/>
          </a:xfrm>
          <a:prstGeom prst="rect">
            <a:avLst/>
          </a:prstGeom>
          <a:noFill/>
          <a:ln w="9525">
            <a:noFill/>
            <a:miter lim="800000"/>
            <a:headEnd/>
            <a:tailEnd/>
          </a:ln>
          <a:effectLst/>
        </p:spPr>
      </p:pic>
      <p:pic>
        <p:nvPicPr>
          <p:cNvPr id="1027" name="Picture 3"/>
          <p:cNvPicPr>
            <a:picLocks noChangeAspect="1" noChangeArrowheads="1"/>
          </p:cNvPicPr>
          <p:nvPr/>
        </p:nvPicPr>
        <p:blipFill>
          <a:blip r:embed="rId2" cstate="print"/>
          <a:srcRect t="7738"/>
          <a:stretch>
            <a:fillRect/>
          </a:stretch>
        </p:blipFill>
        <p:spPr bwMode="auto">
          <a:xfrm rot="5400000">
            <a:off x="903880" y="2167898"/>
            <a:ext cx="2016224" cy="1395156"/>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t="4762"/>
          <a:stretch>
            <a:fillRect/>
          </a:stretch>
        </p:blipFill>
        <p:spPr bwMode="auto">
          <a:xfrm rot="5400000">
            <a:off x="1997952" y="2145396"/>
            <a:ext cx="2016223" cy="144016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rot="5400000">
            <a:off x="3248402" y="2109392"/>
            <a:ext cx="2016223" cy="1512167"/>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l="3468" t="7515"/>
          <a:stretch>
            <a:fillRect/>
          </a:stretch>
        </p:blipFill>
        <p:spPr bwMode="auto">
          <a:xfrm rot="5400000">
            <a:off x="3688" y="4711164"/>
            <a:ext cx="2004224" cy="1440160"/>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t="3170"/>
          <a:stretch>
            <a:fillRect/>
          </a:stretch>
        </p:blipFill>
        <p:spPr bwMode="auto">
          <a:xfrm rot="5400000">
            <a:off x="4501282" y="2142397"/>
            <a:ext cx="2082233" cy="1512168"/>
          </a:xfrm>
          <a:prstGeom prst="rect">
            <a:avLst/>
          </a:prstGeom>
          <a:noFill/>
          <a:ln w="9525">
            <a:noFill/>
            <a:miter lim="800000"/>
            <a:headEnd/>
            <a:tailEnd/>
          </a:ln>
          <a:effectLst/>
        </p:spPr>
      </p:pic>
      <p:pic>
        <p:nvPicPr>
          <p:cNvPr id="1032" name="Picture 8"/>
          <p:cNvPicPr>
            <a:picLocks noChangeAspect="1" noChangeArrowheads="1"/>
          </p:cNvPicPr>
          <p:nvPr/>
        </p:nvPicPr>
        <p:blipFill>
          <a:blip r:embed="rId7" cstate="print"/>
          <a:srcRect/>
          <a:stretch>
            <a:fillRect/>
          </a:stretch>
        </p:blipFill>
        <p:spPr bwMode="auto">
          <a:xfrm rot="5400000">
            <a:off x="1024823" y="4618723"/>
            <a:ext cx="2088232" cy="1566174"/>
          </a:xfrm>
          <a:prstGeom prst="rect">
            <a:avLst/>
          </a:prstGeom>
          <a:noFill/>
          <a:ln w="9525">
            <a:noFill/>
            <a:miter lim="800000"/>
            <a:headEnd/>
            <a:tailEnd/>
          </a:ln>
          <a:effectLst/>
        </p:spPr>
      </p:pic>
      <p:pic>
        <p:nvPicPr>
          <p:cNvPr id="1033" name="Picture 9"/>
          <p:cNvPicPr>
            <a:picLocks noChangeAspect="1" noChangeArrowheads="1"/>
          </p:cNvPicPr>
          <p:nvPr/>
        </p:nvPicPr>
        <p:blipFill>
          <a:blip r:embed="rId8" cstate="print"/>
          <a:srcRect/>
          <a:stretch>
            <a:fillRect/>
          </a:stretch>
        </p:blipFill>
        <p:spPr bwMode="auto">
          <a:xfrm rot="5400000">
            <a:off x="5882231" y="2190206"/>
            <a:ext cx="2091234" cy="1568425"/>
          </a:xfrm>
          <a:prstGeom prst="rect">
            <a:avLst/>
          </a:prstGeom>
          <a:noFill/>
          <a:ln w="9525">
            <a:noFill/>
            <a:miter lim="800000"/>
            <a:headEnd/>
            <a:tailEnd/>
          </a:ln>
          <a:effectLst/>
        </p:spPr>
      </p:pic>
      <p:sp>
        <p:nvSpPr>
          <p:cNvPr id="11" name="TextBox 10"/>
          <p:cNvSpPr txBox="1"/>
          <p:nvPr/>
        </p:nvSpPr>
        <p:spPr>
          <a:xfrm>
            <a:off x="1571604" y="21429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12" name="Picture 2"/>
          <p:cNvPicPr>
            <a:picLocks noChangeArrowheads="1"/>
          </p:cNvPicPr>
          <p:nvPr/>
        </p:nvPicPr>
        <p:blipFill>
          <a:blip r:embed="rId9" cstate="print"/>
          <a:srcRect/>
          <a:stretch>
            <a:fillRect/>
          </a:stretch>
        </p:blipFill>
        <p:spPr bwMode="auto">
          <a:xfrm>
            <a:off x="0" y="1000108"/>
            <a:ext cx="9144000" cy="144016"/>
          </a:xfrm>
          <a:prstGeom prst="rect">
            <a:avLst/>
          </a:prstGeom>
          <a:noFill/>
          <a:ln w="9525">
            <a:noFill/>
            <a:miter lim="800000"/>
            <a:headEnd/>
            <a:tailEnd/>
          </a:ln>
        </p:spPr>
      </p:pic>
      <p:pic>
        <p:nvPicPr>
          <p:cNvPr id="13" name="Picture 2" descr="D:\阻尼垫项目\嘉诚世嘉Logo.gif"/>
          <p:cNvPicPr>
            <a:picLocks noChangeAspect="1" noChangeArrowheads="1"/>
          </p:cNvPicPr>
          <p:nvPr/>
        </p:nvPicPr>
        <p:blipFill>
          <a:blip r:embed="rId10" cstate="print"/>
          <a:srcRect/>
          <a:stretch>
            <a:fillRect/>
          </a:stretch>
        </p:blipFill>
        <p:spPr bwMode="auto">
          <a:xfrm>
            <a:off x="950007" y="188640"/>
            <a:ext cx="669665" cy="741718"/>
          </a:xfrm>
          <a:prstGeom prst="rect">
            <a:avLst/>
          </a:prstGeom>
          <a:noFill/>
        </p:spPr>
      </p:pic>
      <p:pic>
        <p:nvPicPr>
          <p:cNvPr id="14" name="Picture 2"/>
          <p:cNvPicPr>
            <a:picLocks noChangeAspect="1" noChangeArrowheads="1"/>
          </p:cNvPicPr>
          <p:nvPr/>
        </p:nvPicPr>
        <p:blipFill>
          <a:blip r:embed="rId11" cstate="print"/>
          <a:srcRect/>
          <a:stretch>
            <a:fillRect/>
          </a:stretch>
        </p:blipFill>
        <p:spPr bwMode="auto">
          <a:xfrm rot="5400000">
            <a:off x="7007613" y="2136395"/>
            <a:ext cx="2232248" cy="1674186"/>
          </a:xfrm>
          <a:prstGeom prst="rect">
            <a:avLst/>
          </a:prstGeom>
          <a:noFill/>
          <a:ln w="9525">
            <a:noFill/>
            <a:miter lim="800000"/>
            <a:headEnd/>
            <a:tailEnd/>
          </a:ln>
          <a:effectLst/>
        </p:spPr>
      </p:pic>
      <p:pic>
        <p:nvPicPr>
          <p:cNvPr id="18" name="Picture 6"/>
          <p:cNvPicPr>
            <a:picLocks noChangeAspect="1" noChangeArrowheads="1"/>
          </p:cNvPicPr>
          <p:nvPr/>
        </p:nvPicPr>
        <p:blipFill>
          <a:blip r:embed="rId12" cstate="print"/>
          <a:srcRect/>
          <a:stretch>
            <a:fillRect/>
          </a:stretch>
        </p:blipFill>
        <p:spPr bwMode="auto">
          <a:xfrm rot="5400000">
            <a:off x="2087392" y="4627724"/>
            <a:ext cx="2160240" cy="1620180"/>
          </a:xfrm>
          <a:prstGeom prst="rect">
            <a:avLst/>
          </a:prstGeom>
          <a:noFill/>
          <a:ln w="9525">
            <a:noFill/>
            <a:miter lim="800000"/>
            <a:headEnd/>
            <a:tailEnd/>
          </a:ln>
          <a:effectLst/>
        </p:spPr>
      </p:pic>
      <p:pic>
        <p:nvPicPr>
          <p:cNvPr id="15" name="Picture 3"/>
          <p:cNvPicPr>
            <a:picLocks noChangeAspect="1" noChangeArrowheads="1"/>
          </p:cNvPicPr>
          <p:nvPr/>
        </p:nvPicPr>
        <p:blipFill>
          <a:blip r:embed="rId13" cstate="print"/>
          <a:srcRect/>
          <a:stretch>
            <a:fillRect/>
          </a:stretch>
        </p:blipFill>
        <p:spPr bwMode="auto">
          <a:xfrm rot="5400000">
            <a:off x="3283836" y="4645726"/>
            <a:ext cx="2304256" cy="1728192"/>
          </a:xfrm>
          <a:prstGeom prst="rect">
            <a:avLst/>
          </a:prstGeom>
          <a:noFill/>
          <a:ln w="9525">
            <a:noFill/>
            <a:miter lim="800000"/>
            <a:headEnd/>
            <a:tailEnd/>
          </a:ln>
          <a:effectLst/>
        </p:spPr>
      </p:pic>
      <p:pic>
        <p:nvPicPr>
          <p:cNvPr id="19" name="Picture 7"/>
          <p:cNvPicPr>
            <a:picLocks noChangeAspect="1" noChangeArrowheads="1"/>
          </p:cNvPicPr>
          <p:nvPr/>
        </p:nvPicPr>
        <p:blipFill>
          <a:blip r:embed="rId14" cstate="print"/>
          <a:srcRect/>
          <a:stretch>
            <a:fillRect/>
          </a:stretch>
        </p:blipFill>
        <p:spPr bwMode="auto">
          <a:xfrm rot="5400000">
            <a:off x="4516284" y="4699162"/>
            <a:ext cx="2160240" cy="1620180"/>
          </a:xfrm>
          <a:prstGeom prst="rect">
            <a:avLst/>
          </a:prstGeom>
          <a:noFill/>
          <a:ln w="9525">
            <a:noFill/>
            <a:miter lim="800000"/>
            <a:headEnd/>
            <a:tailEnd/>
          </a:ln>
          <a:effectLst/>
        </p:spPr>
      </p:pic>
      <p:pic>
        <p:nvPicPr>
          <p:cNvPr id="16" name="Picture 4"/>
          <p:cNvPicPr>
            <a:picLocks noChangeAspect="1" noChangeArrowheads="1"/>
          </p:cNvPicPr>
          <p:nvPr/>
        </p:nvPicPr>
        <p:blipFill>
          <a:blip r:embed="rId15" cstate="print"/>
          <a:srcRect/>
          <a:stretch>
            <a:fillRect/>
          </a:stretch>
        </p:blipFill>
        <p:spPr bwMode="auto">
          <a:xfrm rot="5400000">
            <a:off x="5650290" y="4708164"/>
            <a:ext cx="2232248" cy="1674185"/>
          </a:xfrm>
          <a:prstGeom prst="rect">
            <a:avLst/>
          </a:prstGeom>
          <a:noFill/>
          <a:ln w="9525">
            <a:noFill/>
            <a:miter lim="800000"/>
            <a:headEnd/>
            <a:tailEnd/>
          </a:ln>
          <a:effectLst/>
        </p:spPr>
      </p:pic>
      <p:pic>
        <p:nvPicPr>
          <p:cNvPr id="17" name="Picture 5"/>
          <p:cNvPicPr>
            <a:picLocks noChangeAspect="1" noChangeArrowheads="1"/>
          </p:cNvPicPr>
          <p:nvPr/>
        </p:nvPicPr>
        <p:blipFill>
          <a:blip r:embed="rId16" cstate="print"/>
          <a:srcRect/>
          <a:stretch>
            <a:fillRect/>
          </a:stretch>
        </p:blipFill>
        <p:spPr bwMode="auto">
          <a:xfrm rot="5400000">
            <a:off x="6939175" y="4776601"/>
            <a:ext cx="2208245" cy="16561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571604" y="214290"/>
            <a:ext cx="7416824" cy="646331"/>
          </a:xfrm>
          <a:prstGeom prst="rect">
            <a:avLst/>
          </a:prstGeom>
          <a:noFill/>
        </p:spPr>
        <p:txBody>
          <a:bodyPr wrap="square" rtlCol="0">
            <a:spAutoFit/>
          </a:bodyPr>
          <a:lstStyle/>
          <a:p>
            <a:r>
              <a:rPr lang="zh-CN" altLang="en-US" sz="3600" dirty="0" smtClean="0">
                <a:solidFill>
                  <a:srgbClr val="FFFF00"/>
                </a:solidFill>
                <a:latin typeface="华文新魏" pitchFamily="2" charset="-122"/>
                <a:ea typeface="华文新魏" pitchFamily="2" charset="-122"/>
              </a:rPr>
              <a:t>武汉嘉诚世嘉汽车零部件有限公司</a:t>
            </a:r>
            <a:endParaRPr lang="zh-CN" altLang="en-US" sz="3600" dirty="0">
              <a:solidFill>
                <a:srgbClr val="FFFF00"/>
              </a:solidFill>
              <a:latin typeface="华文新魏" pitchFamily="2" charset="-122"/>
              <a:ea typeface="华文新魏" pitchFamily="2" charset="-122"/>
            </a:endParaRPr>
          </a:p>
        </p:txBody>
      </p:sp>
      <p:pic>
        <p:nvPicPr>
          <p:cNvPr id="11" name="Picture 2"/>
          <p:cNvPicPr>
            <a:picLocks noChangeArrowheads="1"/>
          </p:cNvPicPr>
          <p:nvPr/>
        </p:nvPicPr>
        <p:blipFill>
          <a:blip r:embed="rId2" cstate="print"/>
          <a:srcRect/>
          <a:stretch>
            <a:fillRect/>
          </a:stretch>
        </p:blipFill>
        <p:spPr bwMode="auto">
          <a:xfrm>
            <a:off x="0" y="1000108"/>
            <a:ext cx="9144000" cy="144016"/>
          </a:xfrm>
          <a:prstGeom prst="rect">
            <a:avLst/>
          </a:prstGeom>
          <a:noFill/>
          <a:ln w="9525">
            <a:noFill/>
            <a:miter lim="800000"/>
            <a:headEnd/>
            <a:tailEnd/>
          </a:ln>
        </p:spPr>
      </p:pic>
      <p:pic>
        <p:nvPicPr>
          <p:cNvPr id="12" name="Picture 2" descr="D:\阻尼垫项目\嘉诚世嘉Logo.gif"/>
          <p:cNvPicPr>
            <a:picLocks noChangeAspect="1" noChangeArrowheads="1"/>
          </p:cNvPicPr>
          <p:nvPr/>
        </p:nvPicPr>
        <p:blipFill>
          <a:blip r:embed="rId3" cstate="print"/>
          <a:srcRect/>
          <a:stretch>
            <a:fillRect/>
          </a:stretch>
        </p:blipFill>
        <p:spPr bwMode="auto">
          <a:xfrm>
            <a:off x="950007" y="188640"/>
            <a:ext cx="669665" cy="741718"/>
          </a:xfrm>
          <a:prstGeom prst="rect">
            <a:avLst/>
          </a:prstGeom>
          <a:noFill/>
        </p:spPr>
      </p:pic>
      <p:sp>
        <p:nvSpPr>
          <p:cNvPr id="14" name="TextBox 13"/>
          <p:cNvSpPr txBox="1"/>
          <p:nvPr/>
        </p:nvSpPr>
        <p:spPr>
          <a:xfrm>
            <a:off x="857224" y="1357298"/>
            <a:ext cx="6357982" cy="1200329"/>
          </a:xfrm>
          <a:prstGeom prst="rect">
            <a:avLst/>
          </a:prstGeom>
          <a:noFill/>
        </p:spPr>
        <p:txBody>
          <a:bodyPr wrap="square" rtlCol="0">
            <a:spAutoFit/>
          </a:bodyPr>
          <a:lstStyle/>
          <a:p>
            <a:r>
              <a:rPr lang="zh-CN" altLang="en-US" sz="2400" b="1" dirty="0" smtClean="0">
                <a:solidFill>
                  <a:srgbClr val="FFFF00"/>
                </a:solidFill>
                <a:latin typeface="方正舒体" pitchFamily="2" charset="-122"/>
                <a:ea typeface="方正舒体" pitchFamily="2" charset="-122"/>
              </a:rPr>
              <a:t>请联系我们，为您提供环保阻尼垫及其它产品：</a:t>
            </a:r>
            <a:endParaRPr lang="en-US" altLang="zh-CN" sz="2400" b="1" dirty="0" smtClean="0">
              <a:solidFill>
                <a:srgbClr val="FFFF00"/>
              </a:solidFill>
              <a:latin typeface="方正舒体" pitchFamily="2" charset="-122"/>
              <a:ea typeface="方正舒体" pitchFamily="2" charset="-122"/>
            </a:endParaRPr>
          </a:p>
          <a:p>
            <a:r>
              <a:rPr lang="zh-CN" altLang="en-US" sz="2400" b="1" dirty="0" smtClean="0">
                <a:solidFill>
                  <a:srgbClr val="FFFF00"/>
                </a:solidFill>
                <a:latin typeface="方正舒体" pitchFamily="2" charset="-122"/>
                <a:ea typeface="方正舒体" pitchFamily="2" charset="-122"/>
              </a:rPr>
              <a:t>         公司网址：</a:t>
            </a:r>
            <a:r>
              <a:rPr lang="en-US" altLang="zh-CN" sz="2400" b="1" dirty="0" smtClean="0">
                <a:solidFill>
                  <a:srgbClr val="FFFF00"/>
                </a:solidFill>
                <a:latin typeface="方正舒体" pitchFamily="2" charset="-122"/>
                <a:ea typeface="方正舒体" pitchFamily="2" charset="-122"/>
                <a:hlinkClick r:id="rId4"/>
              </a:rPr>
              <a:t>www.jcshijia.com</a:t>
            </a:r>
            <a:endParaRPr lang="en-US" altLang="zh-CN" sz="2400" b="1" dirty="0" smtClean="0">
              <a:solidFill>
                <a:srgbClr val="FFFF00"/>
              </a:solidFill>
              <a:latin typeface="方正舒体" pitchFamily="2" charset="-122"/>
              <a:ea typeface="方正舒体" pitchFamily="2" charset="-122"/>
            </a:endParaRPr>
          </a:p>
          <a:p>
            <a:r>
              <a:rPr lang="zh-CN" altLang="en-US" sz="2400" b="1" dirty="0" smtClean="0">
                <a:solidFill>
                  <a:srgbClr val="FFFF00"/>
                </a:solidFill>
                <a:latin typeface="方正舒体" pitchFamily="2" charset="-122"/>
                <a:ea typeface="方正舒体" pitchFamily="2" charset="-122"/>
              </a:rPr>
              <a:t>                 电话：</a:t>
            </a:r>
            <a:r>
              <a:rPr lang="en-US" altLang="zh-CN" sz="2400" b="1" dirty="0" smtClean="0">
                <a:solidFill>
                  <a:srgbClr val="FFFF00"/>
                </a:solidFill>
                <a:latin typeface="方正舒体" pitchFamily="2" charset="-122"/>
                <a:ea typeface="方正舒体" pitchFamily="2" charset="-122"/>
              </a:rPr>
              <a:t>027-84898142</a:t>
            </a:r>
            <a:endParaRPr lang="zh-CN" altLang="en-US" sz="2400" b="1" dirty="0">
              <a:solidFill>
                <a:srgbClr val="FFFF00"/>
              </a:solidFill>
              <a:latin typeface="方正舒体" pitchFamily="2" charset="-122"/>
              <a:ea typeface="方正舒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招聘岗位：</a:t>
            </a:r>
            <a:endParaRPr lang="en-US" altLang="zh-CN" dirty="0" smtClean="0"/>
          </a:p>
          <a:p>
            <a:r>
              <a:rPr lang="en-US" altLang="zh-CN" dirty="0"/>
              <a:t> </a:t>
            </a:r>
            <a:r>
              <a:rPr lang="en-US" altLang="zh-CN" dirty="0" smtClean="0"/>
              <a:t>   </a:t>
            </a:r>
            <a:r>
              <a:rPr lang="zh-CN" altLang="en-US" dirty="0" smtClean="0"/>
              <a:t>高分子材料 工程师：</a:t>
            </a:r>
            <a:endParaRPr lang="en-US" altLang="zh-CN" dirty="0" smtClean="0"/>
          </a:p>
          <a:p>
            <a:r>
              <a:rPr lang="en-US" altLang="zh-CN" dirty="0"/>
              <a:t> </a:t>
            </a:r>
            <a:r>
              <a:rPr lang="en-US" altLang="zh-CN" dirty="0" smtClean="0"/>
              <a:t>              </a:t>
            </a:r>
            <a:r>
              <a:rPr lang="zh-CN" altLang="en-US" dirty="0" smtClean="0"/>
              <a:t>熟悉橡胶、隔音材料等</a:t>
            </a:r>
            <a:endParaRPr lang="en-US" altLang="zh-CN" dirty="0" smtClean="0"/>
          </a:p>
          <a:p>
            <a:r>
              <a:rPr lang="en-US" altLang="zh-CN" dirty="0"/>
              <a:t> </a:t>
            </a:r>
            <a:r>
              <a:rPr lang="en-US" altLang="zh-CN" dirty="0" smtClean="0"/>
              <a:t>              </a:t>
            </a:r>
            <a:r>
              <a:rPr lang="zh-CN" altLang="en-US" smtClean="0"/>
              <a:t>应届大学毕业生</a:t>
            </a:r>
            <a:endParaRPr lang="zh-CN" altLang="en-US" dirty="0"/>
          </a:p>
        </p:txBody>
      </p:sp>
    </p:spTree>
    <p:extLst>
      <p:ext uri="{BB962C8B-B14F-4D97-AF65-F5344CB8AC3E}">
        <p14:creationId xmlns:p14="http://schemas.microsoft.com/office/powerpoint/2010/main" val="3988873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descr="PIC_0172"/>
          <p:cNvPicPr>
            <a:picLocks noChangeAspect="1" noChangeArrowheads="1"/>
          </p:cNvPicPr>
          <p:nvPr/>
        </p:nvPicPr>
        <p:blipFill>
          <a:blip r:embed="rId2" cstate="print"/>
          <a:srcRect/>
          <a:stretch>
            <a:fillRect/>
          </a:stretch>
        </p:blipFill>
        <p:spPr bwMode="auto">
          <a:xfrm>
            <a:off x="5076825" y="1700213"/>
            <a:ext cx="3240088" cy="2016125"/>
          </a:xfrm>
          <a:prstGeom prst="rect">
            <a:avLst/>
          </a:prstGeom>
          <a:noFill/>
          <a:ln w="9525">
            <a:noFill/>
            <a:miter lim="800000"/>
            <a:headEnd/>
            <a:tailEnd/>
          </a:ln>
        </p:spPr>
      </p:pic>
      <p:pic>
        <p:nvPicPr>
          <p:cNvPr id="5" name="Picture 13" descr="扶手图片 064"/>
          <p:cNvPicPr>
            <a:picLocks noChangeAspect="1" noChangeArrowheads="1"/>
          </p:cNvPicPr>
          <p:nvPr/>
        </p:nvPicPr>
        <p:blipFill>
          <a:blip r:embed="rId3" cstate="print"/>
          <a:srcRect/>
          <a:stretch>
            <a:fillRect/>
          </a:stretch>
        </p:blipFill>
        <p:spPr bwMode="auto">
          <a:xfrm>
            <a:off x="4427538" y="4005263"/>
            <a:ext cx="2232025" cy="1871662"/>
          </a:xfrm>
          <a:prstGeom prst="rect">
            <a:avLst/>
          </a:prstGeom>
          <a:noFill/>
          <a:ln w="9525">
            <a:noFill/>
            <a:miter lim="800000"/>
            <a:headEnd/>
            <a:tailEnd/>
          </a:ln>
        </p:spPr>
      </p:pic>
      <p:pic>
        <p:nvPicPr>
          <p:cNvPr id="6" name="Picture 15" descr="扶手图片 045"/>
          <p:cNvPicPr>
            <a:picLocks noChangeAspect="1" noChangeArrowheads="1"/>
          </p:cNvPicPr>
          <p:nvPr/>
        </p:nvPicPr>
        <p:blipFill>
          <a:blip r:embed="rId4" cstate="print"/>
          <a:srcRect/>
          <a:stretch>
            <a:fillRect/>
          </a:stretch>
        </p:blipFill>
        <p:spPr bwMode="auto">
          <a:xfrm>
            <a:off x="6732588" y="4005263"/>
            <a:ext cx="2160587" cy="1873250"/>
          </a:xfrm>
          <a:prstGeom prst="rect">
            <a:avLst/>
          </a:prstGeom>
          <a:noFill/>
          <a:ln w="9525">
            <a:noFill/>
            <a:miter lim="800000"/>
            <a:headEnd/>
            <a:tailEnd/>
          </a:ln>
        </p:spPr>
      </p:pic>
      <p:sp>
        <p:nvSpPr>
          <p:cNvPr id="7" name="Rectangle 11"/>
          <p:cNvSpPr>
            <a:spLocks noChangeAspect="1" noChangeArrowheads="1"/>
          </p:cNvSpPr>
          <p:nvPr/>
        </p:nvSpPr>
        <p:spPr bwMode="auto">
          <a:xfrm>
            <a:off x="251520" y="2276872"/>
            <a:ext cx="4105275" cy="4308872"/>
          </a:xfrm>
          <a:prstGeom prst="rect">
            <a:avLst/>
          </a:prstGeom>
          <a:noFill/>
          <a:ln w="9525">
            <a:noFill/>
            <a:miter lim="800000"/>
            <a:headEnd/>
            <a:tailEnd/>
          </a:ln>
        </p:spPr>
        <p:txBody>
          <a:bodyPr wrap="square" lIns="0" tIns="0" rIns="0" bIns="0">
            <a:spAutoFit/>
          </a:bodyPr>
          <a:lstStyle/>
          <a:p>
            <a:pPr marL="342900" indent="-342900">
              <a:defRPr/>
            </a:pPr>
            <a:r>
              <a:rPr lang="en-US" altLang="zh-CN" sz="2800" dirty="0">
                <a:solidFill>
                  <a:srgbClr val="FFFF00"/>
                </a:solidFill>
              </a:rPr>
              <a:t>            </a:t>
            </a:r>
            <a:r>
              <a:rPr lang="zh-CN" altLang="en-US" sz="2800" dirty="0" smtClean="0">
                <a:solidFill>
                  <a:srgbClr val="FFFF00"/>
                </a:solidFill>
                <a:latin typeface="+mn-ea"/>
                <a:ea typeface="+mn-ea"/>
              </a:rPr>
              <a:t>公司目前生产与湖北三环汽车合作生产，在三环公司内建立了生产线，充分利用三环地毯边角料的资源回收，生产高分子环保阻尼垫，</a:t>
            </a:r>
            <a:endParaRPr lang="en-US" altLang="zh-CN" sz="2800" dirty="0" smtClean="0">
              <a:solidFill>
                <a:srgbClr val="FFFF00"/>
              </a:solidFill>
              <a:latin typeface="+mn-ea"/>
              <a:ea typeface="+mn-ea"/>
            </a:endParaRPr>
          </a:p>
          <a:p>
            <a:pPr marL="342900" indent="-342900">
              <a:defRPr/>
            </a:pPr>
            <a:r>
              <a:rPr lang="zh-CN" altLang="en-US" sz="2800" dirty="0" smtClean="0">
                <a:solidFill>
                  <a:srgbClr val="FFFF00"/>
                </a:solidFill>
                <a:latin typeface="+mn-ea"/>
              </a:rPr>
              <a:t>      拥有专业的科研和开发团队及先进的检测试验设备。</a:t>
            </a:r>
            <a:endParaRPr lang="en-US" altLang="zh-CN" sz="2800" dirty="0">
              <a:solidFill>
                <a:srgbClr val="FFFF00"/>
              </a:solidFill>
              <a:latin typeface="+mn-ea"/>
              <a:ea typeface="+mn-ea"/>
            </a:endParaRPr>
          </a:p>
          <a:p>
            <a:pPr marL="342900" indent="-342900">
              <a:defRPr/>
            </a:pPr>
            <a:r>
              <a:rPr lang="en-US" altLang="zh-CN" sz="2800" b="0" dirty="0">
                <a:solidFill>
                  <a:srgbClr val="FFFF00"/>
                </a:solidFill>
              </a:rPr>
              <a:t>           </a:t>
            </a:r>
          </a:p>
        </p:txBody>
      </p:sp>
      <p:sp>
        <p:nvSpPr>
          <p:cNvPr id="8"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9" name="Picture 2"/>
          <p:cNvPicPr>
            <a:picLocks noChangeArrowheads="1"/>
          </p:cNvPicPr>
          <p:nvPr/>
        </p:nvPicPr>
        <p:blipFill>
          <a:blip r:embed="rId5" cstate="print"/>
          <a:srcRect/>
          <a:stretch>
            <a:fillRect/>
          </a:stretch>
        </p:blipFill>
        <p:spPr bwMode="auto">
          <a:xfrm>
            <a:off x="0" y="1052736"/>
            <a:ext cx="9144000" cy="144016"/>
          </a:xfrm>
          <a:prstGeom prst="rect">
            <a:avLst/>
          </a:prstGeom>
          <a:noFill/>
          <a:ln w="9525">
            <a:noFill/>
            <a:miter lim="800000"/>
            <a:headEnd/>
            <a:tailEnd/>
          </a:ln>
        </p:spPr>
      </p:pic>
      <p:sp>
        <p:nvSpPr>
          <p:cNvPr id="10" name="Rectangle 6"/>
          <p:cNvSpPr txBox="1">
            <a:spLocks noChangeArrowheads="1"/>
          </p:cNvSpPr>
          <p:nvPr/>
        </p:nvSpPr>
        <p:spPr>
          <a:xfrm>
            <a:off x="395536" y="1340768"/>
            <a:ext cx="2016125" cy="57467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solidFill>
                  <a:srgbClr val="FFFF00"/>
                </a:solidFill>
                <a:effectLst/>
                <a:uLnTx/>
                <a:uFillTx/>
                <a:latin typeface="+mj-lt"/>
                <a:ea typeface="+mj-ea"/>
                <a:cs typeface="+mj-cs"/>
              </a:rPr>
              <a:t>公司概况</a:t>
            </a:r>
            <a:endParaRPr kumimoji="0" lang="zh-CN" altLang="en-US" sz="3200" b="1" i="0" u="none" strike="noStrike" kern="1200" cap="none" spc="0" normalizeH="0" baseline="0" noProof="0" dirty="0">
              <a:ln>
                <a:noFill/>
              </a:ln>
              <a:solidFill>
                <a:srgbClr val="FFFF00"/>
              </a:solidFill>
              <a:effectLst/>
              <a:uLnTx/>
              <a:uFillTx/>
              <a:latin typeface="+mj-lt"/>
              <a:ea typeface="+mj-ea"/>
              <a:cs typeface="+mj-cs"/>
            </a:endParaRPr>
          </a:p>
        </p:txBody>
      </p:sp>
      <p:pic>
        <p:nvPicPr>
          <p:cNvPr id="12" name="Picture 2" descr="D:\阻尼垫项目\嘉诚世嘉Logo.gif"/>
          <p:cNvPicPr>
            <a:picLocks noChangeAspect="1" noChangeArrowheads="1"/>
          </p:cNvPicPr>
          <p:nvPr/>
        </p:nvPicPr>
        <p:blipFill>
          <a:blip r:embed="rId6" cstate="print"/>
          <a:srcRect/>
          <a:stretch>
            <a:fillRect/>
          </a:stretch>
        </p:blipFill>
        <p:spPr bwMode="auto">
          <a:xfrm>
            <a:off x="458492" y="332656"/>
            <a:ext cx="585116" cy="6480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1000"/>
                                        <p:tgtEl>
                                          <p:spTgt spid="5"/>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1000"/>
                                        <p:tgtEl>
                                          <p:spTgt spid="6"/>
                                        </p:tgtEl>
                                      </p:cBhvr>
                                    </p:animEffect>
                                  </p:childTnLst>
                                </p:cTn>
                              </p:par>
                            </p:childTnLst>
                          </p:cTn>
                        </p:par>
                        <p:par>
                          <p:cTn id="12" fill="hold">
                            <p:stCondLst>
                              <p:cond delay="2000"/>
                            </p:stCondLst>
                            <p:childTnLst>
                              <p:par>
                                <p:cTn id="13" presetID="54" presetClass="entr" presetSubtype="0" accel="10000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ppt_w</p:attrName>
                                        </p:attrNameLst>
                                      </p:cBhvr>
                                      <p:tavLst>
                                        <p:tav tm="0">
                                          <p:val>
                                            <p:strVal val="#ppt_w*0.05"/>
                                          </p:val>
                                        </p:tav>
                                        <p:tav tm="100000">
                                          <p:val>
                                            <p:strVal val="#ppt_w"/>
                                          </p:val>
                                        </p:tav>
                                      </p:tavLst>
                                    </p:anim>
                                    <p:anim calcmode="lin" valueType="num">
                                      <p:cBhvr>
                                        <p:cTn id="16" dur="5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17" dur="5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18" dur="500" fill="hold"/>
                                        <p:tgtEl>
                                          <p:spTgt spid="7">
                                            <p:txEl>
                                              <p:pRg st="0" end="0"/>
                                            </p:txEl>
                                          </p:spTgt>
                                        </p:tgtEl>
                                        <p:attrNameLst>
                                          <p:attrName>ppt_y</p:attrName>
                                        </p:attrNameLst>
                                      </p:cBhvr>
                                      <p:tavLst>
                                        <p:tav tm="0">
                                          <p:val>
                                            <p:strVal val="#ppt_y"/>
                                          </p:val>
                                        </p:tav>
                                        <p:tav tm="100000">
                                          <p:val>
                                            <p:strVal val="#ppt_y"/>
                                          </p:val>
                                        </p:tav>
                                      </p:tavLst>
                                    </p:anim>
                                    <p:animEffect transition="in" filter="fade">
                                      <p:cBhvr>
                                        <p:cTn id="19" dur="500"/>
                                        <p:tgtEl>
                                          <p:spTgt spid="7">
                                            <p:txEl>
                                              <p:pRg st="0" end="0"/>
                                            </p:txEl>
                                          </p:spTgt>
                                        </p:tgtEl>
                                      </p:cBhvr>
                                    </p:animEffect>
                                  </p:childTnLst>
                                </p:cTn>
                              </p:par>
                            </p:childTnLst>
                          </p:cTn>
                        </p:par>
                        <p:par>
                          <p:cTn id="20" fill="hold">
                            <p:stCondLst>
                              <p:cond delay="2500"/>
                            </p:stCondLst>
                            <p:childTnLst>
                              <p:par>
                                <p:cTn id="21" presetID="54" presetClass="entr" presetSubtype="0" accel="100000" fill="hold" nodeType="after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p:cTn id="23" dur="500" fill="hold"/>
                                        <p:tgtEl>
                                          <p:spTgt spid="7">
                                            <p:txEl>
                                              <p:pRg st="1" end="1"/>
                                            </p:txEl>
                                          </p:spTgt>
                                        </p:tgtEl>
                                        <p:attrNameLst>
                                          <p:attrName>ppt_w</p:attrName>
                                        </p:attrNameLst>
                                      </p:cBhvr>
                                      <p:tavLst>
                                        <p:tav tm="0">
                                          <p:val>
                                            <p:strVal val="#ppt_w*0.05"/>
                                          </p:val>
                                        </p:tav>
                                        <p:tav tm="100000">
                                          <p:val>
                                            <p:strVal val="#ppt_w"/>
                                          </p:val>
                                        </p:tav>
                                      </p:tavLst>
                                    </p:anim>
                                    <p:anim calcmode="lin" valueType="num">
                                      <p:cBhvr>
                                        <p:cTn id="24" dur="500" fill="hold"/>
                                        <p:tgtEl>
                                          <p:spTgt spid="7">
                                            <p:txEl>
                                              <p:pRg st="1" end="1"/>
                                            </p:txEl>
                                          </p:spTgt>
                                        </p:tgtEl>
                                        <p:attrNameLst>
                                          <p:attrName>ppt_h</p:attrName>
                                        </p:attrNameLst>
                                      </p:cBhvr>
                                      <p:tavLst>
                                        <p:tav tm="0">
                                          <p:val>
                                            <p:strVal val="#ppt_h"/>
                                          </p:val>
                                        </p:tav>
                                        <p:tav tm="100000">
                                          <p:val>
                                            <p:strVal val="#ppt_h"/>
                                          </p:val>
                                        </p:tav>
                                      </p:tavLst>
                                    </p:anim>
                                    <p:anim calcmode="lin" valueType="num">
                                      <p:cBhvr>
                                        <p:cTn id="25" dur="5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Effect transition="in" filter="fade">
                                      <p:cBhvr>
                                        <p:cTn id="27" dur="500"/>
                                        <p:tgtEl>
                                          <p:spTgt spid="7">
                                            <p:txEl>
                                              <p:pRg st="1" end="1"/>
                                            </p:txEl>
                                          </p:spTgt>
                                        </p:tgtEl>
                                      </p:cBhvr>
                                    </p:animEffect>
                                  </p:childTnLst>
                                </p:cTn>
                              </p:par>
                            </p:childTnLst>
                          </p:cTn>
                        </p:par>
                        <p:par>
                          <p:cTn id="28" fill="hold">
                            <p:stCondLst>
                              <p:cond delay="3000"/>
                            </p:stCondLst>
                            <p:childTnLst>
                              <p:par>
                                <p:cTn id="29" presetID="54" presetClass="entr" presetSubtype="0" accel="100000" fill="hold" nodeType="after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 calcmode="lin" valueType="num">
                                      <p:cBhvr>
                                        <p:cTn id="31" dur="500" fill="hold"/>
                                        <p:tgtEl>
                                          <p:spTgt spid="7">
                                            <p:txEl>
                                              <p:pRg st="2" end="2"/>
                                            </p:txEl>
                                          </p:spTgt>
                                        </p:tgtEl>
                                        <p:attrNameLst>
                                          <p:attrName>ppt_w</p:attrName>
                                        </p:attrNameLst>
                                      </p:cBhvr>
                                      <p:tavLst>
                                        <p:tav tm="0">
                                          <p:val>
                                            <p:strVal val="#ppt_w*0.05"/>
                                          </p:val>
                                        </p:tav>
                                        <p:tav tm="100000">
                                          <p:val>
                                            <p:strVal val="#ppt_w"/>
                                          </p:val>
                                        </p:tav>
                                      </p:tavLst>
                                    </p:anim>
                                    <p:anim calcmode="lin" valueType="num">
                                      <p:cBhvr>
                                        <p:cTn id="32" dur="500" fill="hold"/>
                                        <p:tgtEl>
                                          <p:spTgt spid="7">
                                            <p:txEl>
                                              <p:pRg st="2" end="2"/>
                                            </p:txEl>
                                          </p:spTgt>
                                        </p:tgtEl>
                                        <p:attrNameLst>
                                          <p:attrName>ppt_h</p:attrName>
                                        </p:attrNameLst>
                                      </p:cBhvr>
                                      <p:tavLst>
                                        <p:tav tm="0">
                                          <p:val>
                                            <p:strVal val="#ppt_h"/>
                                          </p:val>
                                        </p:tav>
                                        <p:tav tm="100000">
                                          <p:val>
                                            <p:strVal val="#ppt_h"/>
                                          </p:val>
                                        </p:tav>
                                      </p:tavLst>
                                    </p:anim>
                                    <p:anim calcmode="lin" valueType="num">
                                      <p:cBhvr>
                                        <p:cTn id="33" dur="500" fill="hold"/>
                                        <p:tgtEl>
                                          <p:spTgt spid="7">
                                            <p:txEl>
                                              <p:pRg st="2" end="2"/>
                                            </p:txEl>
                                          </p:spTgt>
                                        </p:tgtEl>
                                        <p:attrNameLst>
                                          <p:attrName>ppt_x</p:attrName>
                                        </p:attrNameLst>
                                      </p:cBhvr>
                                      <p:tavLst>
                                        <p:tav tm="0">
                                          <p:val>
                                            <p:strVal val="#ppt_x-.2"/>
                                          </p:val>
                                        </p:tav>
                                        <p:tav tm="100000">
                                          <p:val>
                                            <p:strVal val="#ppt_x"/>
                                          </p:val>
                                        </p:tav>
                                      </p:tavLst>
                                    </p:anim>
                                    <p:anim calcmode="lin" valueType="num">
                                      <p:cBhvr>
                                        <p:cTn id="34" dur="500" fill="hold"/>
                                        <p:tgtEl>
                                          <p:spTgt spid="7">
                                            <p:txEl>
                                              <p:pRg st="2" end="2"/>
                                            </p:txEl>
                                          </p:spTgt>
                                        </p:tgtEl>
                                        <p:attrNameLst>
                                          <p:attrName>ppt_y</p:attrName>
                                        </p:attrNameLst>
                                      </p:cBhvr>
                                      <p:tavLst>
                                        <p:tav tm="0">
                                          <p:val>
                                            <p:strVal val="#ppt_y"/>
                                          </p:val>
                                        </p:tav>
                                        <p:tav tm="100000">
                                          <p:val>
                                            <p:strVal val="#ppt_y"/>
                                          </p:val>
                                        </p:tav>
                                      </p:tavLst>
                                    </p:anim>
                                    <p:animEffect transition="in" filter="fade">
                                      <p:cBhvr>
                                        <p:cTn id="3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78904"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sp>
        <p:nvSpPr>
          <p:cNvPr id="6" name="Rectangle 11"/>
          <p:cNvSpPr>
            <a:spLocks noChangeArrowheads="1"/>
          </p:cNvSpPr>
          <p:nvPr/>
        </p:nvSpPr>
        <p:spPr bwMode="auto">
          <a:xfrm>
            <a:off x="5220072" y="2348880"/>
            <a:ext cx="3600897" cy="2232397"/>
          </a:xfrm>
          <a:prstGeom prst="rect">
            <a:avLst/>
          </a:prstGeom>
          <a:noFill/>
          <a:ln w="9525">
            <a:noFill/>
            <a:miter lim="800000"/>
            <a:headEnd/>
            <a:tailEnd/>
          </a:ln>
        </p:spPr>
        <p:txBody>
          <a:bodyPr/>
          <a:lstStyle/>
          <a:p>
            <a:pPr marL="342900" indent="-342900">
              <a:lnSpc>
                <a:spcPct val="100000"/>
              </a:lnSpc>
              <a:defRPr/>
            </a:pPr>
            <a:r>
              <a:rPr lang="en-US" altLang="zh-CN" sz="3200" b="0" dirty="0">
                <a:solidFill>
                  <a:srgbClr val="FFFF00"/>
                </a:solidFill>
              </a:rPr>
              <a:t>         </a:t>
            </a:r>
            <a:r>
              <a:rPr lang="en-US" altLang="zh-CN" sz="3200" b="0" dirty="0" smtClean="0">
                <a:solidFill>
                  <a:srgbClr val="FFFF00"/>
                </a:solidFill>
              </a:rPr>
              <a:t>    </a:t>
            </a:r>
            <a:r>
              <a:rPr lang="zh-CN" altLang="en-US" sz="3200" dirty="0">
                <a:solidFill>
                  <a:srgbClr val="FFFF00"/>
                </a:solidFill>
                <a:latin typeface="+mn-ea"/>
                <a:ea typeface="+mn-ea"/>
              </a:rPr>
              <a:t>公司拥有国内外先进机器设备</a:t>
            </a:r>
            <a:r>
              <a:rPr lang="en-US" altLang="zh-CN" sz="3200" dirty="0" smtClean="0">
                <a:solidFill>
                  <a:srgbClr val="FFFF00"/>
                </a:solidFill>
                <a:latin typeface="+mn-ea"/>
                <a:ea typeface="+mn-ea"/>
              </a:rPr>
              <a:t>21</a:t>
            </a:r>
            <a:r>
              <a:rPr lang="zh-CN" altLang="en-US" sz="3200" dirty="0" smtClean="0">
                <a:solidFill>
                  <a:srgbClr val="FFFF00"/>
                </a:solidFill>
                <a:latin typeface="+mn-ea"/>
                <a:ea typeface="+mn-ea"/>
              </a:rPr>
              <a:t>台</a:t>
            </a:r>
            <a:r>
              <a:rPr lang="en-US" altLang="zh-CN" sz="3200" dirty="0">
                <a:solidFill>
                  <a:srgbClr val="FFFF00"/>
                </a:solidFill>
                <a:latin typeface="+mn-ea"/>
                <a:ea typeface="+mn-ea"/>
              </a:rPr>
              <a:t>/</a:t>
            </a:r>
            <a:r>
              <a:rPr lang="zh-CN" altLang="en-US" sz="3200" dirty="0">
                <a:solidFill>
                  <a:srgbClr val="FFFF00"/>
                </a:solidFill>
                <a:latin typeface="+mn-ea"/>
                <a:ea typeface="+mn-ea"/>
              </a:rPr>
              <a:t>套，员工</a:t>
            </a:r>
            <a:r>
              <a:rPr lang="en-US" altLang="zh-CN" sz="3200" dirty="0">
                <a:solidFill>
                  <a:srgbClr val="FFFF00"/>
                </a:solidFill>
                <a:latin typeface="+mn-ea"/>
                <a:ea typeface="+mn-ea"/>
              </a:rPr>
              <a:t>160</a:t>
            </a:r>
            <a:r>
              <a:rPr lang="zh-CN" altLang="en-US" sz="3200" dirty="0">
                <a:solidFill>
                  <a:srgbClr val="FFFF00"/>
                </a:solidFill>
                <a:latin typeface="+mn-ea"/>
                <a:ea typeface="+mn-ea"/>
              </a:rPr>
              <a:t>余人，其中技术</a:t>
            </a:r>
            <a:r>
              <a:rPr lang="zh-CN" altLang="en-US" sz="3200" dirty="0" smtClean="0">
                <a:solidFill>
                  <a:srgbClr val="FFFF00"/>
                </a:solidFill>
                <a:latin typeface="+mn-ea"/>
                <a:ea typeface="+mn-ea"/>
              </a:rPr>
              <a:t>管理人员</a:t>
            </a:r>
            <a:r>
              <a:rPr lang="en-US" altLang="zh-CN" sz="3200" dirty="0" smtClean="0">
                <a:solidFill>
                  <a:srgbClr val="FFFF00"/>
                </a:solidFill>
                <a:latin typeface="+mn-ea"/>
              </a:rPr>
              <a:t>18</a:t>
            </a:r>
            <a:r>
              <a:rPr lang="zh-CN" altLang="en-US" sz="3200" dirty="0" smtClean="0">
                <a:solidFill>
                  <a:srgbClr val="FFFF00"/>
                </a:solidFill>
                <a:latin typeface="+mn-ea"/>
                <a:ea typeface="+mn-ea"/>
              </a:rPr>
              <a:t>名、产品开发人员</a:t>
            </a:r>
            <a:r>
              <a:rPr lang="en-US" altLang="zh-CN" sz="3200" dirty="0" smtClean="0">
                <a:solidFill>
                  <a:srgbClr val="FFFF00"/>
                </a:solidFill>
                <a:latin typeface="+mn-ea"/>
                <a:ea typeface="+mn-ea"/>
              </a:rPr>
              <a:t>18</a:t>
            </a:r>
            <a:r>
              <a:rPr lang="zh-CN" altLang="en-US" sz="3200" dirty="0" smtClean="0">
                <a:solidFill>
                  <a:srgbClr val="FFFF00"/>
                </a:solidFill>
                <a:latin typeface="+mn-ea"/>
                <a:ea typeface="+mn-ea"/>
              </a:rPr>
              <a:t>名、售后服务人员</a:t>
            </a:r>
            <a:r>
              <a:rPr lang="en-US" altLang="zh-CN" sz="3200" dirty="0" smtClean="0">
                <a:solidFill>
                  <a:srgbClr val="FFFF00"/>
                </a:solidFill>
                <a:latin typeface="+mn-ea"/>
                <a:ea typeface="+mn-ea"/>
              </a:rPr>
              <a:t>10</a:t>
            </a:r>
            <a:r>
              <a:rPr lang="zh-CN" altLang="en-US" sz="3200" dirty="0" smtClean="0">
                <a:solidFill>
                  <a:srgbClr val="FFFF00"/>
                </a:solidFill>
                <a:latin typeface="+mn-ea"/>
                <a:ea typeface="+mn-ea"/>
              </a:rPr>
              <a:t>名。</a:t>
            </a:r>
            <a:endParaRPr lang="zh-CN" altLang="en-US" sz="3200" dirty="0">
              <a:solidFill>
                <a:srgbClr val="FFFF00"/>
              </a:solidFill>
              <a:latin typeface="+mn-ea"/>
              <a:ea typeface="+mn-ea"/>
            </a:endParaRPr>
          </a:p>
        </p:txBody>
      </p:sp>
      <p:sp>
        <p:nvSpPr>
          <p:cNvPr id="7" name="Rectangle 4"/>
          <p:cNvSpPr txBox="1">
            <a:spLocks noChangeArrowheads="1"/>
          </p:cNvSpPr>
          <p:nvPr/>
        </p:nvSpPr>
        <p:spPr>
          <a:xfrm>
            <a:off x="467544" y="1628800"/>
            <a:ext cx="2016125" cy="57467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solidFill>
                  <a:srgbClr val="FFFF00"/>
                </a:solidFill>
                <a:effectLst/>
                <a:uLnTx/>
                <a:uFillTx/>
                <a:latin typeface="+mj-lt"/>
                <a:ea typeface="+mj-ea"/>
                <a:cs typeface="+mj-cs"/>
              </a:rPr>
              <a:t>公司概况</a:t>
            </a:r>
            <a:endParaRPr kumimoji="0" lang="zh-CN" altLang="en-US" sz="3200" b="1" i="0" u="none" strike="noStrike" kern="1200" cap="none" spc="0" normalizeH="0" baseline="0" noProof="0" dirty="0">
              <a:ln>
                <a:noFill/>
              </a:ln>
              <a:solidFill>
                <a:srgbClr val="FFFF00"/>
              </a:solidFill>
              <a:effectLst/>
              <a:uLnTx/>
              <a:uFillTx/>
              <a:latin typeface="+mj-lt"/>
              <a:ea typeface="+mj-ea"/>
              <a:cs typeface="+mj-cs"/>
            </a:endParaRPr>
          </a:p>
        </p:txBody>
      </p:sp>
      <p:pic>
        <p:nvPicPr>
          <p:cNvPr id="9" name="Picture 2" descr="D:\阻尼垫项目\嘉诚世嘉Logo.gif"/>
          <p:cNvPicPr>
            <a:picLocks noChangeAspect="1" noChangeArrowheads="1"/>
          </p:cNvPicPr>
          <p:nvPr/>
        </p:nvPicPr>
        <p:blipFill>
          <a:blip r:embed="rId3" cstate="print"/>
          <a:srcRect/>
          <a:stretch>
            <a:fillRect/>
          </a:stretch>
        </p:blipFill>
        <p:spPr bwMode="auto">
          <a:xfrm>
            <a:off x="595513" y="404664"/>
            <a:ext cx="520103" cy="576064"/>
          </a:xfrm>
          <a:prstGeom prst="rect">
            <a:avLst/>
          </a:prstGeom>
          <a:noFill/>
        </p:spPr>
      </p:pic>
      <p:graphicFrame>
        <p:nvGraphicFramePr>
          <p:cNvPr id="8" name="图表 7"/>
          <p:cNvGraphicFramePr/>
          <p:nvPr/>
        </p:nvGraphicFramePr>
        <p:xfrm>
          <a:off x="642910" y="2786058"/>
          <a:ext cx="4602812" cy="344897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78904"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sp>
        <p:nvSpPr>
          <p:cNvPr id="6" name="Rectangle 10"/>
          <p:cNvSpPr>
            <a:spLocks noChangeArrowheads="1"/>
          </p:cNvSpPr>
          <p:nvPr/>
        </p:nvSpPr>
        <p:spPr bwMode="auto">
          <a:xfrm>
            <a:off x="539552" y="3068961"/>
            <a:ext cx="8219629" cy="1872208"/>
          </a:xfrm>
          <a:prstGeom prst="rect">
            <a:avLst/>
          </a:prstGeom>
          <a:noFill/>
          <a:ln w="9525">
            <a:noFill/>
            <a:miter lim="800000"/>
            <a:headEnd/>
            <a:tailEnd/>
          </a:ln>
        </p:spPr>
        <p:txBody>
          <a:bodyPr/>
          <a:lstStyle/>
          <a:p>
            <a:pPr marL="342900" indent="-342900">
              <a:lnSpc>
                <a:spcPct val="80000"/>
              </a:lnSpc>
              <a:defRPr/>
            </a:pPr>
            <a:r>
              <a:rPr lang="en-US" altLang="zh-CN" b="0" dirty="0">
                <a:solidFill>
                  <a:srgbClr val="FFFF00"/>
                </a:solidFill>
              </a:rPr>
              <a:t>        </a:t>
            </a:r>
            <a:r>
              <a:rPr lang="en-US" altLang="zh-CN" b="0" dirty="0" smtClean="0">
                <a:solidFill>
                  <a:srgbClr val="FFFF00"/>
                </a:solidFill>
              </a:rPr>
              <a:t>               </a:t>
            </a:r>
            <a:r>
              <a:rPr lang="zh-CN" altLang="en-US" sz="3600" dirty="0" smtClean="0">
                <a:solidFill>
                  <a:srgbClr val="FFFF00"/>
                </a:solidFill>
                <a:latin typeface="+mn-ea"/>
                <a:ea typeface="+mn-ea"/>
              </a:rPr>
              <a:t>公司</a:t>
            </a:r>
            <a:r>
              <a:rPr lang="zh-CN" altLang="en-US" sz="3600" dirty="0">
                <a:solidFill>
                  <a:srgbClr val="FFFF00"/>
                </a:solidFill>
                <a:latin typeface="+mn-ea"/>
                <a:ea typeface="+mn-ea"/>
              </a:rPr>
              <a:t>主要产品涉及到汽车</a:t>
            </a:r>
            <a:r>
              <a:rPr lang="zh-CN" altLang="en-US" sz="3600" dirty="0" smtClean="0">
                <a:solidFill>
                  <a:srgbClr val="FFFF00"/>
                </a:solidFill>
                <a:latin typeface="+mn-ea"/>
                <a:ea typeface="+mn-ea"/>
              </a:rPr>
              <a:t>用隔音胶片、阻尼垫</a:t>
            </a:r>
            <a:r>
              <a:rPr lang="zh-CN" altLang="en-US" sz="3600" dirty="0">
                <a:solidFill>
                  <a:srgbClr val="FFFF00"/>
                </a:solidFill>
                <a:latin typeface="+mn-ea"/>
                <a:ea typeface="+mn-ea"/>
              </a:rPr>
              <a:t>、汽车内外饰件、车身补强片等。</a:t>
            </a:r>
          </a:p>
          <a:p>
            <a:pPr marL="342900" indent="-342900">
              <a:lnSpc>
                <a:spcPct val="80000"/>
              </a:lnSpc>
              <a:defRPr/>
            </a:pPr>
            <a:r>
              <a:rPr lang="zh-CN" altLang="en-US" sz="3600" b="0" dirty="0">
                <a:solidFill>
                  <a:srgbClr val="FFFF00"/>
                </a:solidFill>
              </a:rPr>
              <a:t>       </a:t>
            </a:r>
          </a:p>
          <a:p>
            <a:pPr marL="342900" indent="-342900">
              <a:lnSpc>
                <a:spcPct val="80000"/>
              </a:lnSpc>
              <a:defRPr/>
            </a:pPr>
            <a:endParaRPr lang="en-US" altLang="zh-CN" sz="1800" dirty="0">
              <a:solidFill>
                <a:srgbClr val="FFFF00"/>
              </a:solidFill>
              <a:ea typeface="Arial Unicode MS" pitchFamily="34" charset="-122"/>
            </a:endParaRPr>
          </a:p>
        </p:txBody>
      </p:sp>
      <p:sp>
        <p:nvSpPr>
          <p:cNvPr id="7" name="Rectangle 4"/>
          <p:cNvSpPr txBox="1">
            <a:spLocks noChangeArrowheads="1"/>
          </p:cNvSpPr>
          <p:nvPr/>
        </p:nvSpPr>
        <p:spPr>
          <a:xfrm>
            <a:off x="467544" y="1628800"/>
            <a:ext cx="2016125" cy="57467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solidFill>
                  <a:srgbClr val="FFFF00"/>
                </a:solidFill>
                <a:effectLst/>
                <a:uLnTx/>
                <a:uFillTx/>
                <a:latin typeface="+mj-lt"/>
                <a:ea typeface="+mj-ea"/>
                <a:cs typeface="+mj-cs"/>
              </a:rPr>
              <a:t>公司概况</a:t>
            </a:r>
            <a:endParaRPr kumimoji="0" lang="zh-CN" altLang="en-US" sz="3200" b="1" i="0" u="none" strike="noStrike" kern="1200" cap="none" spc="0" normalizeH="0" baseline="0" noProof="0" dirty="0">
              <a:ln>
                <a:noFill/>
              </a:ln>
              <a:solidFill>
                <a:srgbClr val="FFFF00"/>
              </a:solidFill>
              <a:effectLst/>
              <a:uLnTx/>
              <a:uFillTx/>
              <a:latin typeface="+mj-lt"/>
              <a:ea typeface="+mj-ea"/>
              <a:cs typeface="+mj-cs"/>
            </a:endParaRPr>
          </a:p>
        </p:txBody>
      </p:sp>
      <p:pic>
        <p:nvPicPr>
          <p:cNvPr id="9" name="Picture 2" descr="D:\阻尼垫项目\嘉诚世嘉Logo.gif"/>
          <p:cNvPicPr>
            <a:picLocks noChangeAspect="1" noChangeArrowheads="1"/>
          </p:cNvPicPr>
          <p:nvPr/>
        </p:nvPicPr>
        <p:blipFill>
          <a:blip r:embed="rId3" cstate="print"/>
          <a:srcRect/>
          <a:stretch>
            <a:fillRect/>
          </a:stretch>
        </p:blipFill>
        <p:spPr bwMode="auto">
          <a:xfrm>
            <a:off x="667521" y="404664"/>
            <a:ext cx="520103" cy="5760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1000"/>
                                        <p:tgtEl>
                                          <p:spTgt spid="6">
                                            <p:txEl>
                                              <p:pRg st="0" end="0"/>
                                            </p:txEl>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checkerboard(across)">
                                      <p:cBhvr>
                                        <p:cTn id="1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78904"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sp>
        <p:nvSpPr>
          <p:cNvPr id="6" name="Rectangle 12"/>
          <p:cNvSpPr>
            <a:spLocks noChangeArrowheads="1"/>
          </p:cNvSpPr>
          <p:nvPr/>
        </p:nvSpPr>
        <p:spPr bwMode="auto">
          <a:xfrm>
            <a:off x="1043608" y="2420888"/>
            <a:ext cx="7776864" cy="864096"/>
          </a:xfrm>
          <a:prstGeom prst="rect">
            <a:avLst/>
          </a:prstGeom>
          <a:noFill/>
          <a:ln w="9525">
            <a:noFill/>
            <a:miter lim="800000"/>
            <a:headEnd/>
            <a:tailEnd/>
          </a:ln>
        </p:spPr>
        <p:txBody>
          <a:bodyPr/>
          <a:lstStyle/>
          <a:p>
            <a:pPr marL="342900" indent="-342900">
              <a:buFontTx/>
              <a:buChar char="•"/>
            </a:pPr>
            <a:r>
              <a:rPr lang="zh-CN" altLang="en-US" sz="3600" dirty="0">
                <a:solidFill>
                  <a:srgbClr val="FFFF00"/>
                </a:solidFill>
              </a:rPr>
              <a:t>质量第一，服务</a:t>
            </a:r>
            <a:r>
              <a:rPr lang="zh-CN" altLang="en-US" sz="3600" dirty="0" smtClean="0">
                <a:solidFill>
                  <a:srgbClr val="FFFF00"/>
                </a:solidFill>
              </a:rPr>
              <a:t>至上，创造精品</a:t>
            </a:r>
            <a:endParaRPr lang="en-US" altLang="zh-CN" sz="3600" dirty="0">
              <a:solidFill>
                <a:srgbClr val="FFFF00"/>
              </a:solidFill>
            </a:endParaRPr>
          </a:p>
        </p:txBody>
      </p:sp>
      <p:sp>
        <p:nvSpPr>
          <p:cNvPr id="7" name="Rectangle 4"/>
          <p:cNvSpPr txBox="1">
            <a:spLocks noChangeArrowheads="1"/>
          </p:cNvSpPr>
          <p:nvPr/>
        </p:nvSpPr>
        <p:spPr>
          <a:xfrm>
            <a:off x="395536" y="1628800"/>
            <a:ext cx="1944687" cy="566738"/>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solidFill>
                  <a:srgbClr val="FFFF00"/>
                </a:solidFill>
                <a:effectLst/>
                <a:uLnTx/>
                <a:uFillTx/>
                <a:latin typeface="+mj-lt"/>
                <a:ea typeface="+mj-ea"/>
                <a:cs typeface="+mj-cs"/>
              </a:rPr>
              <a:t>质量方针</a:t>
            </a:r>
            <a:endParaRPr kumimoji="0" lang="zh-CN" altLang="en-US" sz="3200" b="1" i="0" u="none" strike="noStrike" kern="1200" cap="none" spc="0" normalizeH="0" baseline="0" noProof="0" dirty="0">
              <a:ln>
                <a:noFill/>
              </a:ln>
              <a:solidFill>
                <a:srgbClr val="FFFF00"/>
              </a:solidFill>
              <a:effectLst/>
              <a:uLnTx/>
              <a:uFillTx/>
              <a:latin typeface="+mj-lt"/>
              <a:ea typeface="+mj-ea"/>
              <a:cs typeface="+mj-cs"/>
            </a:endParaRPr>
          </a:p>
        </p:txBody>
      </p:sp>
      <p:sp>
        <p:nvSpPr>
          <p:cNvPr id="8" name="TextBox 7"/>
          <p:cNvSpPr txBox="1"/>
          <p:nvPr/>
        </p:nvSpPr>
        <p:spPr>
          <a:xfrm>
            <a:off x="467544" y="3717032"/>
            <a:ext cx="2304256" cy="584775"/>
          </a:xfrm>
          <a:prstGeom prst="rect">
            <a:avLst/>
          </a:prstGeom>
          <a:noFill/>
        </p:spPr>
        <p:txBody>
          <a:bodyPr wrap="square" rtlCol="0">
            <a:spAutoFit/>
          </a:bodyPr>
          <a:lstStyle/>
          <a:p>
            <a:r>
              <a:rPr lang="zh-CN" altLang="en-US" sz="3200" b="1" dirty="0" smtClean="0">
                <a:solidFill>
                  <a:srgbClr val="FFFF00"/>
                </a:solidFill>
              </a:rPr>
              <a:t>环境方针 </a:t>
            </a:r>
            <a:endParaRPr lang="zh-CN" altLang="en-US" sz="3200" b="1" dirty="0">
              <a:solidFill>
                <a:srgbClr val="FFFF00"/>
              </a:solidFill>
            </a:endParaRPr>
          </a:p>
        </p:txBody>
      </p:sp>
      <p:sp>
        <p:nvSpPr>
          <p:cNvPr id="9" name="Rectangle 12"/>
          <p:cNvSpPr>
            <a:spLocks noChangeArrowheads="1"/>
          </p:cNvSpPr>
          <p:nvPr/>
        </p:nvSpPr>
        <p:spPr bwMode="auto">
          <a:xfrm>
            <a:off x="539552" y="4509120"/>
            <a:ext cx="7604348" cy="936104"/>
          </a:xfrm>
          <a:prstGeom prst="rect">
            <a:avLst/>
          </a:prstGeom>
          <a:noFill/>
          <a:ln w="9525">
            <a:noFill/>
            <a:miter lim="800000"/>
            <a:headEnd/>
            <a:tailEnd/>
          </a:ln>
        </p:spPr>
        <p:txBody>
          <a:bodyPr/>
          <a:lstStyle/>
          <a:p>
            <a:pPr marL="800100" lvl="1" indent="-342900">
              <a:buFontTx/>
              <a:buChar char="•"/>
            </a:pPr>
            <a:r>
              <a:rPr lang="zh-CN" altLang="en-US" sz="3600" dirty="0" smtClean="0">
                <a:solidFill>
                  <a:srgbClr val="FFFF00"/>
                </a:solidFill>
              </a:rPr>
              <a:t>爱好环境，资源利用，回报社会</a:t>
            </a:r>
            <a:endParaRPr lang="en-US" altLang="zh-CN" sz="3600" dirty="0">
              <a:solidFill>
                <a:srgbClr val="FFFF00"/>
              </a:solidFill>
            </a:endParaRPr>
          </a:p>
        </p:txBody>
      </p:sp>
      <p:pic>
        <p:nvPicPr>
          <p:cNvPr id="11" name="Picture 2" descr="D:\阻尼垫项目\嘉诚世嘉Logo.gif"/>
          <p:cNvPicPr>
            <a:picLocks noChangeAspect="1" noChangeArrowheads="1"/>
          </p:cNvPicPr>
          <p:nvPr/>
        </p:nvPicPr>
        <p:blipFill>
          <a:blip r:embed="rId3" cstate="print"/>
          <a:srcRect/>
          <a:stretch>
            <a:fillRect/>
          </a:stretch>
        </p:blipFill>
        <p:spPr bwMode="auto">
          <a:xfrm>
            <a:off x="611561" y="332656"/>
            <a:ext cx="576063" cy="6380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vertical)">
                                      <p:cBhvr>
                                        <p:cTn id="7" dur="1000"/>
                                        <p:tgtEl>
                                          <p:spTgt spid="6">
                                            <p:txEl>
                                              <p:pRg st="0" end="0"/>
                                            </p:txEl>
                                          </p:spTgt>
                                        </p:tgtEl>
                                      </p:cBhvr>
                                    </p:animEffect>
                                  </p:childTnLst>
                                </p:cTn>
                              </p:par>
                            </p:childTnLst>
                          </p:cTn>
                        </p:par>
                        <p:par>
                          <p:cTn id="8" fill="hold">
                            <p:stCondLst>
                              <p:cond delay="1000"/>
                            </p:stCondLst>
                            <p:childTnLst>
                              <p:par>
                                <p:cTn id="9" presetID="3" presetClass="entr" presetSubtype="5"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blinds(vertical)">
                                      <p:cBhvr>
                                        <p:cTn id="11"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12" descr="inspection"/>
          <p:cNvPicPr>
            <a:picLocks noGrp="1" noChangeAspect="1" noChangeArrowheads="1"/>
          </p:cNvPicPr>
          <p:nvPr>
            <p:ph sz="quarter" idx="4294967295"/>
          </p:nvPr>
        </p:nvPicPr>
        <p:blipFill>
          <a:blip r:embed="rId3" cstate="print">
            <a:lum bright="-30000" contrast="54000"/>
          </a:blip>
          <a:srcRect/>
          <a:stretch>
            <a:fillRect/>
          </a:stretch>
        </p:blipFill>
        <p:spPr>
          <a:xfrm>
            <a:off x="539552" y="4509120"/>
            <a:ext cx="4343400" cy="2016224"/>
          </a:xfrm>
          <a:prstGeom prst="rect">
            <a:avLst/>
          </a:prstGeom>
          <a:ln>
            <a:noFill/>
          </a:ln>
          <a:effectLst>
            <a:outerShdw blurRad="292100" dist="139700" dir="2700000" algn="tl" rotWithShape="0">
              <a:srgbClr val="333333">
                <a:alpha val="65000"/>
              </a:srgbClr>
            </a:outerShdw>
          </a:effectLst>
        </p:spPr>
      </p:pic>
      <p:pic>
        <p:nvPicPr>
          <p:cNvPr id="7" name="Picture 15" descr="IMG_0818"/>
          <p:cNvPicPr>
            <a:picLocks noChangeAspect="1" noChangeArrowheads="1"/>
          </p:cNvPicPr>
          <p:nvPr/>
        </p:nvPicPr>
        <p:blipFill>
          <a:blip r:embed="rId4" cstate="print"/>
          <a:srcRect/>
          <a:stretch>
            <a:fillRect/>
          </a:stretch>
        </p:blipFill>
        <p:spPr bwMode="auto">
          <a:xfrm>
            <a:off x="5290939" y="4547221"/>
            <a:ext cx="3024188" cy="1906116"/>
          </a:xfrm>
          <a:prstGeom prst="rect">
            <a:avLst/>
          </a:prstGeom>
          <a:noFill/>
          <a:ln w="9525">
            <a:noFill/>
            <a:miter lim="800000"/>
            <a:headEnd/>
            <a:tailEnd/>
          </a:ln>
        </p:spPr>
      </p:pic>
      <p:sp>
        <p:nvSpPr>
          <p:cNvPr id="8" name="Rectangle 11"/>
          <p:cNvSpPr>
            <a:spLocks noChangeArrowheads="1"/>
          </p:cNvSpPr>
          <p:nvPr/>
        </p:nvSpPr>
        <p:spPr bwMode="auto">
          <a:xfrm>
            <a:off x="179512" y="2348880"/>
            <a:ext cx="8748713" cy="1656184"/>
          </a:xfrm>
          <a:prstGeom prst="rect">
            <a:avLst/>
          </a:prstGeom>
          <a:noFill/>
          <a:ln w="9525">
            <a:noFill/>
            <a:miter lim="800000"/>
            <a:headEnd/>
            <a:tailEnd/>
          </a:ln>
          <a:effectLst/>
        </p:spPr>
        <p:txBody>
          <a:bodyPr/>
          <a:lstStyle/>
          <a:p>
            <a:pPr marL="342900" indent="-342900">
              <a:buClr>
                <a:schemeClr val="hlink"/>
              </a:buClr>
              <a:buSzPct val="120000"/>
              <a:defRPr/>
            </a:pPr>
            <a:r>
              <a:rPr lang="en-US" altLang="zh-CN" sz="3200" dirty="0">
                <a:solidFill>
                  <a:srgbClr val="FFFF00"/>
                </a:solidFill>
                <a:latin typeface="+mn-ea"/>
                <a:ea typeface="+mn-ea"/>
              </a:rPr>
              <a:t>      </a:t>
            </a:r>
            <a:r>
              <a:rPr lang="zh-CN" altLang="en-US" sz="3200" dirty="0" smtClean="0">
                <a:solidFill>
                  <a:srgbClr val="FFFF00"/>
                </a:solidFill>
                <a:latin typeface="+mn-ea"/>
                <a:ea typeface="+mn-ea"/>
              </a:rPr>
              <a:t>公司</a:t>
            </a:r>
            <a:r>
              <a:rPr lang="zh-CN" altLang="en-US" sz="3200" dirty="0">
                <a:solidFill>
                  <a:srgbClr val="FFFF00"/>
                </a:solidFill>
                <a:latin typeface="+mn-ea"/>
                <a:ea typeface="+mn-ea"/>
              </a:rPr>
              <a:t>具有稳定的专业化的新产品开发队伍和完备的检测</a:t>
            </a:r>
            <a:r>
              <a:rPr lang="zh-CN" altLang="en-US" sz="3200" dirty="0" smtClean="0">
                <a:solidFill>
                  <a:srgbClr val="FFFF00"/>
                </a:solidFill>
                <a:latin typeface="+mn-ea"/>
                <a:ea typeface="+mn-ea"/>
              </a:rPr>
              <a:t>设施，可以完成高分子材料的性能实验和分析测试。</a:t>
            </a:r>
            <a:endParaRPr lang="zh-CN" altLang="en-US" sz="3200" dirty="0">
              <a:solidFill>
                <a:srgbClr val="FFFF00"/>
              </a:solidFill>
              <a:latin typeface="+mn-ea"/>
              <a:ea typeface="+mn-ea"/>
            </a:endParaRPr>
          </a:p>
        </p:txBody>
      </p:sp>
      <p:sp>
        <p:nvSpPr>
          <p:cNvPr id="9" name="Rectangle 4"/>
          <p:cNvSpPr txBox="1">
            <a:spLocks noChangeArrowheads="1"/>
          </p:cNvSpPr>
          <p:nvPr/>
        </p:nvSpPr>
        <p:spPr>
          <a:xfrm>
            <a:off x="395536" y="1340768"/>
            <a:ext cx="1944687" cy="566738"/>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rgbClr val="FFFF00"/>
                </a:solidFill>
                <a:effectLst/>
                <a:uLnTx/>
                <a:uFillTx/>
                <a:latin typeface="+mj-lt"/>
                <a:ea typeface="+mj-ea"/>
                <a:cs typeface="+mj-cs"/>
              </a:rPr>
              <a:t>开发资源</a:t>
            </a:r>
            <a:endParaRPr kumimoji="0" lang="zh-CN" altLang="en-US" sz="3200" b="1" i="0" u="none" strike="noStrike" kern="1200" cap="none" spc="0" normalizeH="0" baseline="0" noProof="0" dirty="0" smtClean="0">
              <a:ln>
                <a:noFill/>
              </a:ln>
              <a:solidFill>
                <a:srgbClr val="FFFF00"/>
              </a:solidFill>
              <a:effectLst/>
              <a:uLnTx/>
              <a:uFillTx/>
              <a:latin typeface="+mj-lt"/>
              <a:ea typeface="+mj-ea"/>
              <a:cs typeface="+mj-cs"/>
            </a:endParaRPr>
          </a:p>
        </p:txBody>
      </p:sp>
      <p:pic>
        <p:nvPicPr>
          <p:cNvPr id="11" name="Picture 2" descr="D:\阻尼垫项目\嘉诚世嘉Logo.gif"/>
          <p:cNvPicPr>
            <a:picLocks noChangeAspect="1" noChangeArrowheads="1"/>
          </p:cNvPicPr>
          <p:nvPr/>
        </p:nvPicPr>
        <p:blipFill>
          <a:blip r:embed="rId5" cstate="print"/>
          <a:srcRect/>
          <a:stretch>
            <a:fillRect/>
          </a:stretch>
        </p:blipFill>
        <p:spPr bwMode="auto">
          <a:xfrm>
            <a:off x="467545" y="356572"/>
            <a:ext cx="648072" cy="696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ircle(in)">
                                      <p:cBhvr>
                                        <p:cTn id="12"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2" descr="D:\阻尼垫项目\嘉诚世嘉Logo.gif"/>
          <p:cNvPicPr>
            <a:picLocks noChangeAspect="1" noChangeArrowheads="1"/>
          </p:cNvPicPr>
          <p:nvPr/>
        </p:nvPicPr>
        <p:blipFill>
          <a:blip r:embed="rId3" cstate="print"/>
          <a:srcRect/>
          <a:stretch>
            <a:fillRect/>
          </a:stretch>
        </p:blipFill>
        <p:spPr bwMode="auto">
          <a:xfrm>
            <a:off x="467544" y="260648"/>
            <a:ext cx="669665" cy="741718"/>
          </a:xfrm>
          <a:prstGeom prst="rect">
            <a:avLst/>
          </a:prstGeom>
          <a:noFill/>
        </p:spPr>
      </p:pic>
      <p:pic>
        <p:nvPicPr>
          <p:cNvPr id="7" name="Picture 7" descr="C:\Users\Administrator\Desktop\实验室设备\BTW磨损仪.JPG"/>
          <p:cNvPicPr>
            <a:picLocks noChangeAspect="1" noChangeArrowheads="1"/>
          </p:cNvPicPr>
          <p:nvPr/>
        </p:nvPicPr>
        <p:blipFill>
          <a:blip r:embed="rId4" cstate="print"/>
          <a:srcRect/>
          <a:stretch>
            <a:fillRect/>
          </a:stretch>
        </p:blipFill>
        <p:spPr bwMode="auto">
          <a:xfrm>
            <a:off x="395536" y="1844824"/>
            <a:ext cx="3745362" cy="2808634"/>
          </a:xfrm>
          <a:prstGeom prst="rect">
            <a:avLst/>
          </a:prstGeom>
          <a:noFill/>
          <a:ln w="9525">
            <a:noFill/>
            <a:miter lim="800000"/>
            <a:headEnd/>
            <a:tailEnd/>
          </a:ln>
        </p:spPr>
      </p:pic>
      <p:pic>
        <p:nvPicPr>
          <p:cNvPr id="8" name="Picture 8" descr="C:\Users\Administrator\Desktop\实验室设备\电子拉力机.JPG"/>
          <p:cNvPicPr>
            <a:picLocks noChangeAspect="1" noChangeArrowheads="1"/>
          </p:cNvPicPr>
          <p:nvPr/>
        </p:nvPicPr>
        <p:blipFill>
          <a:blip r:embed="rId5" cstate="print"/>
          <a:srcRect/>
          <a:stretch>
            <a:fillRect/>
          </a:stretch>
        </p:blipFill>
        <p:spPr bwMode="auto">
          <a:xfrm>
            <a:off x="4859339" y="3068639"/>
            <a:ext cx="4039540" cy="2808634"/>
          </a:xfrm>
          <a:prstGeom prst="rect">
            <a:avLst/>
          </a:prstGeom>
          <a:noFill/>
          <a:ln w="9525">
            <a:noFill/>
            <a:miter lim="800000"/>
            <a:headEnd/>
            <a:tailEnd/>
          </a:ln>
        </p:spPr>
      </p:pic>
      <p:sp>
        <p:nvSpPr>
          <p:cNvPr id="9" name="TextBox 11"/>
          <p:cNvSpPr txBox="1">
            <a:spLocks noChangeArrowheads="1"/>
          </p:cNvSpPr>
          <p:nvPr/>
        </p:nvSpPr>
        <p:spPr bwMode="auto">
          <a:xfrm>
            <a:off x="611560" y="4797152"/>
            <a:ext cx="3240087" cy="522287"/>
          </a:xfrm>
          <a:prstGeom prst="rect">
            <a:avLst/>
          </a:prstGeom>
          <a:noFill/>
          <a:ln w="9525">
            <a:noFill/>
            <a:miter lim="800000"/>
            <a:headEnd/>
            <a:tailEnd/>
          </a:ln>
        </p:spPr>
        <p:txBody>
          <a:bodyPr>
            <a:spAutoFit/>
          </a:bodyPr>
          <a:lstStyle/>
          <a:p>
            <a:pPr algn="ctr"/>
            <a:r>
              <a:rPr lang="en-US" altLang="zh-CN" dirty="0"/>
              <a:t>BTW</a:t>
            </a:r>
            <a:r>
              <a:rPr lang="zh-CN" altLang="en-US" dirty="0"/>
              <a:t>磨损仪</a:t>
            </a:r>
          </a:p>
        </p:txBody>
      </p:sp>
      <p:sp>
        <p:nvSpPr>
          <p:cNvPr id="10" name="TextBox 13"/>
          <p:cNvSpPr txBox="1">
            <a:spLocks noChangeArrowheads="1"/>
          </p:cNvSpPr>
          <p:nvPr/>
        </p:nvSpPr>
        <p:spPr bwMode="auto">
          <a:xfrm>
            <a:off x="5220072" y="5949280"/>
            <a:ext cx="3240087" cy="522287"/>
          </a:xfrm>
          <a:prstGeom prst="rect">
            <a:avLst/>
          </a:prstGeom>
          <a:noFill/>
          <a:ln w="9525">
            <a:noFill/>
            <a:miter lim="800000"/>
            <a:headEnd/>
            <a:tailEnd/>
          </a:ln>
        </p:spPr>
        <p:txBody>
          <a:bodyPr>
            <a:spAutoFit/>
          </a:bodyPr>
          <a:lstStyle/>
          <a:p>
            <a:pPr algn="ctr"/>
            <a:r>
              <a:rPr lang="zh-CN" altLang="en-US" dirty="0"/>
              <a:t>电子拉力机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rrowheads="1"/>
          </p:cNvPicPr>
          <p:nvPr/>
        </p:nvPicPr>
        <p:blipFill>
          <a:blip r:embed="rId2" cstate="print"/>
          <a:srcRect/>
          <a:stretch>
            <a:fillRect/>
          </a:stretch>
        </p:blipFill>
        <p:spPr bwMode="auto">
          <a:xfrm>
            <a:off x="0" y="1052736"/>
            <a:ext cx="9144000" cy="144016"/>
          </a:xfrm>
          <a:prstGeom prst="rect">
            <a:avLst/>
          </a:prstGeom>
          <a:noFill/>
          <a:ln w="9525">
            <a:noFill/>
            <a:miter lim="800000"/>
            <a:headEnd/>
            <a:tailEnd/>
          </a:ln>
        </p:spPr>
      </p:pic>
      <p:sp>
        <p:nvSpPr>
          <p:cNvPr id="5" name="Rectangle 2"/>
          <p:cNvSpPr>
            <a:spLocks noGrp="1" noChangeArrowheads="1"/>
          </p:cNvSpPr>
          <p:nvPr>
            <p:ph type="title"/>
          </p:nvPr>
        </p:nvSpPr>
        <p:spPr>
          <a:xfrm>
            <a:off x="806896" y="188640"/>
            <a:ext cx="8229600" cy="850106"/>
          </a:xfrm>
        </p:spPr>
        <p:txBody>
          <a:bodyPr rtlCol="0">
            <a:normAutofit/>
          </a:bodyPr>
          <a:lstStyle/>
          <a:p>
            <a:pPr algn="ctr" eaLnBrk="1" fontAlgn="auto" hangingPunct="1">
              <a:spcAft>
                <a:spcPts val="0"/>
              </a:spcAft>
              <a:defRPr/>
            </a:pPr>
            <a:r>
              <a:rPr lang="zh-CN" altLang="en-US" sz="4000" b="1" dirty="0" smtClean="0">
                <a:solidFill>
                  <a:srgbClr val="FFFF00"/>
                </a:solidFill>
                <a:ea typeface="华文楷体" pitchFamily="2" charset="-122"/>
              </a:rPr>
              <a:t>武汉嘉诚世嘉汽车零部件有限公司</a:t>
            </a:r>
            <a:endParaRPr lang="zh-CN" altLang="en-US" sz="4000" b="1" dirty="0">
              <a:solidFill>
                <a:srgbClr val="FFFF00"/>
              </a:solidFill>
              <a:ea typeface="华文楷体" pitchFamily="2" charset="-122"/>
            </a:endParaRPr>
          </a:p>
        </p:txBody>
      </p:sp>
      <p:pic>
        <p:nvPicPr>
          <p:cNvPr id="6" name="Picture 2" descr="D:\阻尼垫项目\嘉诚世嘉Logo.gif"/>
          <p:cNvPicPr>
            <a:picLocks noChangeAspect="1" noChangeArrowheads="1"/>
          </p:cNvPicPr>
          <p:nvPr/>
        </p:nvPicPr>
        <p:blipFill>
          <a:blip r:embed="rId3" cstate="print"/>
          <a:srcRect/>
          <a:stretch>
            <a:fillRect/>
          </a:stretch>
        </p:blipFill>
        <p:spPr bwMode="auto">
          <a:xfrm>
            <a:off x="467544" y="260648"/>
            <a:ext cx="669665" cy="741718"/>
          </a:xfrm>
          <a:prstGeom prst="rect">
            <a:avLst/>
          </a:prstGeom>
          <a:noFill/>
        </p:spPr>
      </p:pic>
      <p:pic>
        <p:nvPicPr>
          <p:cNvPr id="7" name="Picture 2" descr="C:\Users\Administrator\Desktop\实验室设备\恒温水浴槽.JPG"/>
          <p:cNvPicPr>
            <a:picLocks noChangeAspect="1" noChangeArrowheads="1"/>
          </p:cNvPicPr>
          <p:nvPr/>
        </p:nvPicPr>
        <p:blipFill>
          <a:blip r:embed="rId4" cstate="print"/>
          <a:srcRect/>
          <a:stretch>
            <a:fillRect/>
          </a:stretch>
        </p:blipFill>
        <p:spPr bwMode="auto">
          <a:xfrm>
            <a:off x="611560" y="1484784"/>
            <a:ext cx="3360836" cy="2520280"/>
          </a:xfrm>
          <a:prstGeom prst="rect">
            <a:avLst/>
          </a:prstGeom>
          <a:noFill/>
          <a:ln w="9525">
            <a:noFill/>
            <a:miter lim="800000"/>
            <a:headEnd/>
            <a:tailEnd/>
          </a:ln>
        </p:spPr>
      </p:pic>
      <p:sp>
        <p:nvSpPr>
          <p:cNvPr id="8" name="TextBox 7"/>
          <p:cNvSpPr txBox="1">
            <a:spLocks noChangeArrowheads="1"/>
          </p:cNvSpPr>
          <p:nvPr/>
        </p:nvSpPr>
        <p:spPr bwMode="auto">
          <a:xfrm>
            <a:off x="755576" y="3563724"/>
            <a:ext cx="2879725" cy="369332"/>
          </a:xfrm>
          <a:prstGeom prst="rect">
            <a:avLst/>
          </a:prstGeom>
          <a:noFill/>
          <a:ln w="9525">
            <a:noFill/>
            <a:miter lim="800000"/>
            <a:headEnd/>
            <a:tailEnd/>
          </a:ln>
        </p:spPr>
        <p:txBody>
          <a:bodyPr>
            <a:spAutoFit/>
          </a:bodyPr>
          <a:lstStyle/>
          <a:p>
            <a:pPr algn="ctr"/>
            <a:r>
              <a:rPr lang="zh-CN" altLang="en-US" dirty="0">
                <a:solidFill>
                  <a:srgbClr val="FFFF00"/>
                </a:solidFill>
              </a:rPr>
              <a:t>恒温水浴槽</a:t>
            </a:r>
          </a:p>
        </p:txBody>
      </p:sp>
      <p:pic>
        <p:nvPicPr>
          <p:cNvPr id="9" name="Picture 3" descr="C:\Users\Administrator\Desktop\实验室设备\分析天平.JPG"/>
          <p:cNvPicPr>
            <a:picLocks noChangeAspect="1" noChangeArrowheads="1"/>
          </p:cNvPicPr>
          <p:nvPr/>
        </p:nvPicPr>
        <p:blipFill>
          <a:blip r:embed="rId5" cstate="print"/>
          <a:srcRect/>
          <a:stretch>
            <a:fillRect/>
          </a:stretch>
        </p:blipFill>
        <p:spPr bwMode="auto">
          <a:xfrm>
            <a:off x="5508104" y="1467132"/>
            <a:ext cx="3384376" cy="2537932"/>
          </a:xfrm>
          <a:prstGeom prst="rect">
            <a:avLst/>
          </a:prstGeom>
          <a:noFill/>
          <a:ln w="9525">
            <a:noFill/>
            <a:miter lim="800000"/>
            <a:headEnd/>
            <a:tailEnd/>
          </a:ln>
        </p:spPr>
      </p:pic>
      <p:sp>
        <p:nvSpPr>
          <p:cNvPr id="10" name="TextBox 9"/>
          <p:cNvSpPr txBox="1">
            <a:spLocks noChangeArrowheads="1"/>
          </p:cNvSpPr>
          <p:nvPr/>
        </p:nvSpPr>
        <p:spPr bwMode="auto">
          <a:xfrm>
            <a:off x="5580112" y="3501008"/>
            <a:ext cx="2879725" cy="369332"/>
          </a:xfrm>
          <a:prstGeom prst="rect">
            <a:avLst/>
          </a:prstGeom>
          <a:noFill/>
          <a:ln w="9525">
            <a:noFill/>
            <a:miter lim="800000"/>
            <a:headEnd/>
            <a:tailEnd/>
          </a:ln>
        </p:spPr>
        <p:txBody>
          <a:bodyPr>
            <a:spAutoFit/>
          </a:bodyPr>
          <a:lstStyle/>
          <a:p>
            <a:pPr algn="ctr"/>
            <a:r>
              <a:rPr lang="zh-CN" altLang="en-US" dirty="0">
                <a:solidFill>
                  <a:srgbClr val="FFFF00"/>
                </a:solidFill>
              </a:rPr>
              <a:t>分析天平</a:t>
            </a:r>
          </a:p>
        </p:txBody>
      </p:sp>
      <p:pic>
        <p:nvPicPr>
          <p:cNvPr id="11" name="Picture 4" descr="C:\Users\Administrator\Desktop\实验室设备\气味实验室.JPG"/>
          <p:cNvPicPr>
            <a:picLocks noChangeAspect="1" noChangeArrowheads="1"/>
          </p:cNvPicPr>
          <p:nvPr/>
        </p:nvPicPr>
        <p:blipFill>
          <a:blip r:embed="rId6" cstate="print"/>
          <a:srcRect/>
          <a:stretch>
            <a:fillRect/>
          </a:stretch>
        </p:blipFill>
        <p:spPr bwMode="auto">
          <a:xfrm>
            <a:off x="539552" y="4264641"/>
            <a:ext cx="3456384" cy="2260703"/>
          </a:xfrm>
          <a:prstGeom prst="rect">
            <a:avLst/>
          </a:prstGeom>
          <a:noFill/>
          <a:ln w="9525">
            <a:noFill/>
            <a:miter lim="800000"/>
            <a:headEnd/>
            <a:tailEnd/>
          </a:ln>
        </p:spPr>
      </p:pic>
      <p:sp>
        <p:nvSpPr>
          <p:cNvPr id="12" name="TextBox 11"/>
          <p:cNvSpPr txBox="1">
            <a:spLocks noChangeArrowheads="1"/>
          </p:cNvSpPr>
          <p:nvPr/>
        </p:nvSpPr>
        <p:spPr bwMode="auto">
          <a:xfrm>
            <a:off x="1043608" y="5949280"/>
            <a:ext cx="3024187" cy="369332"/>
          </a:xfrm>
          <a:prstGeom prst="rect">
            <a:avLst/>
          </a:prstGeom>
          <a:noFill/>
          <a:ln w="9525">
            <a:noFill/>
            <a:miter lim="800000"/>
            <a:headEnd/>
            <a:tailEnd/>
          </a:ln>
        </p:spPr>
        <p:txBody>
          <a:bodyPr>
            <a:spAutoFit/>
          </a:bodyPr>
          <a:lstStyle/>
          <a:p>
            <a:r>
              <a:rPr lang="zh-CN" altLang="en-US" dirty="0">
                <a:solidFill>
                  <a:srgbClr val="FFFF00"/>
                </a:solidFill>
              </a:rPr>
              <a:t>气味实验室</a:t>
            </a:r>
          </a:p>
        </p:txBody>
      </p:sp>
      <p:pic>
        <p:nvPicPr>
          <p:cNvPr id="13" name="Picture 5" descr="C:\Users\Administrator\Desktop\实验室设备\柔性工作台.JPG"/>
          <p:cNvPicPr>
            <a:picLocks noChangeAspect="1" noChangeArrowheads="1"/>
          </p:cNvPicPr>
          <p:nvPr/>
        </p:nvPicPr>
        <p:blipFill>
          <a:blip r:embed="rId7" cstate="print"/>
          <a:srcRect/>
          <a:stretch>
            <a:fillRect/>
          </a:stretch>
        </p:blipFill>
        <p:spPr bwMode="auto">
          <a:xfrm>
            <a:off x="5436096" y="4293096"/>
            <a:ext cx="3479304" cy="23759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1837</TotalTime>
  <Words>989</Words>
  <Application>Microsoft Office PowerPoint</Application>
  <PresentationFormat>全屏显示(4:3)</PresentationFormat>
  <Paragraphs>114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武汉嘉诚世嘉汽车零部件有限公司</vt:lpstr>
      <vt:lpstr>环保型阻尼垫的开发与应用</vt:lpstr>
      <vt:lpstr>武汉嘉诚世嘉汽车零部件有限公司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本田标准的检验报告</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北京嘉诚瑞鑫科技有限公司</dc:title>
  <dc:creator>Administrator</dc:creator>
  <cp:lastModifiedBy>junlong</cp:lastModifiedBy>
  <cp:revision>180</cp:revision>
  <dcterms:created xsi:type="dcterms:W3CDTF">2013-05-14T01:08:27Z</dcterms:created>
  <dcterms:modified xsi:type="dcterms:W3CDTF">2016-01-12T05:39:40Z</dcterms:modified>
</cp:coreProperties>
</file>